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2"/>
  </p:notesMasterIdLst>
  <p:sldIdLst>
    <p:sldId id="516" r:id="rId2"/>
    <p:sldId id="508" r:id="rId3"/>
    <p:sldId id="299" r:id="rId4"/>
    <p:sldId id="519" r:id="rId5"/>
    <p:sldId id="518" r:id="rId6"/>
    <p:sldId id="292" r:id="rId7"/>
    <p:sldId id="420" r:id="rId8"/>
    <p:sldId id="288" r:id="rId9"/>
    <p:sldId id="455" r:id="rId10"/>
    <p:sldId id="456" r:id="rId11"/>
    <p:sldId id="415" r:id="rId12"/>
    <p:sldId id="416" r:id="rId13"/>
    <p:sldId id="454" r:id="rId14"/>
    <p:sldId id="417" r:id="rId15"/>
    <p:sldId id="418" r:id="rId16"/>
    <p:sldId id="419" r:id="rId17"/>
    <p:sldId id="422" r:id="rId18"/>
    <p:sldId id="423" r:id="rId19"/>
    <p:sldId id="424" r:id="rId20"/>
    <p:sldId id="425" r:id="rId21"/>
    <p:sldId id="428" r:id="rId22"/>
    <p:sldId id="427" r:id="rId23"/>
    <p:sldId id="426" r:id="rId24"/>
    <p:sldId id="429" r:id="rId25"/>
    <p:sldId id="430" r:id="rId26"/>
    <p:sldId id="431" r:id="rId27"/>
    <p:sldId id="432" r:id="rId28"/>
    <p:sldId id="433" r:id="rId29"/>
    <p:sldId id="434" r:id="rId30"/>
    <p:sldId id="462" r:id="rId31"/>
    <p:sldId id="463" r:id="rId32"/>
    <p:sldId id="435" r:id="rId33"/>
    <p:sldId id="467" r:id="rId34"/>
    <p:sldId id="460" r:id="rId35"/>
    <p:sldId id="438" r:id="rId36"/>
    <p:sldId id="439" r:id="rId37"/>
    <p:sldId id="437" r:id="rId38"/>
    <p:sldId id="436" r:id="rId39"/>
    <p:sldId id="464" r:id="rId40"/>
    <p:sldId id="440" r:id="rId41"/>
    <p:sldId id="441" r:id="rId42"/>
    <p:sldId id="442" r:id="rId43"/>
    <p:sldId id="443" r:id="rId44"/>
    <p:sldId id="444" r:id="rId45"/>
    <p:sldId id="446" r:id="rId46"/>
    <p:sldId id="445" r:id="rId47"/>
    <p:sldId id="469" r:id="rId48"/>
    <p:sldId id="447" r:id="rId49"/>
    <p:sldId id="448" r:id="rId50"/>
    <p:sldId id="450" r:id="rId51"/>
    <p:sldId id="449" r:id="rId52"/>
    <p:sldId id="452" r:id="rId53"/>
    <p:sldId id="451" r:id="rId54"/>
    <p:sldId id="474" r:id="rId55"/>
    <p:sldId id="492" r:id="rId56"/>
    <p:sldId id="493" r:id="rId57"/>
    <p:sldId id="500" r:id="rId58"/>
    <p:sldId id="501" r:id="rId59"/>
    <p:sldId id="502" r:id="rId60"/>
    <p:sldId id="503" r:id="rId61"/>
    <p:sldId id="504" r:id="rId62"/>
    <p:sldId id="505" r:id="rId63"/>
    <p:sldId id="506" r:id="rId64"/>
    <p:sldId id="507" r:id="rId65"/>
    <p:sldId id="475" r:id="rId66"/>
    <p:sldId id="489" r:id="rId67"/>
    <p:sldId id="477" r:id="rId68"/>
    <p:sldId id="478" r:id="rId69"/>
    <p:sldId id="476" r:id="rId70"/>
    <p:sldId id="479" r:id="rId71"/>
    <p:sldId id="480" r:id="rId72"/>
    <p:sldId id="481" r:id="rId73"/>
    <p:sldId id="482" r:id="rId74"/>
    <p:sldId id="486" r:id="rId75"/>
    <p:sldId id="487" r:id="rId76"/>
    <p:sldId id="472" r:id="rId77"/>
    <p:sldId id="483" r:id="rId78"/>
    <p:sldId id="484" r:id="rId79"/>
    <p:sldId id="485" r:id="rId80"/>
    <p:sldId id="473" r:id="rId81"/>
    <p:sldId id="488" r:id="rId82"/>
    <p:sldId id="490" r:id="rId83"/>
    <p:sldId id="491" r:id="rId84"/>
    <p:sldId id="468" r:id="rId85"/>
    <p:sldId id="470" r:id="rId86"/>
    <p:sldId id="471" r:id="rId87"/>
    <p:sldId id="494" r:id="rId88"/>
    <p:sldId id="495" r:id="rId89"/>
    <p:sldId id="496" r:id="rId90"/>
    <p:sldId id="497" r:id="rId91"/>
    <p:sldId id="498" r:id="rId92"/>
    <p:sldId id="499" r:id="rId93"/>
    <p:sldId id="453" r:id="rId94"/>
    <p:sldId id="509" r:id="rId95"/>
    <p:sldId id="510" r:id="rId96"/>
    <p:sldId id="511" r:id="rId97"/>
    <p:sldId id="512" r:id="rId98"/>
    <p:sldId id="513" r:id="rId99"/>
    <p:sldId id="514" r:id="rId100"/>
    <p:sldId id="515" r:id="rId10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840000"/>
    <a:srgbClr val="12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5" autoAdjust="0"/>
    <p:restoredTop sz="95431" autoAdjust="0"/>
  </p:normalViewPr>
  <p:slideViewPr>
    <p:cSldViewPr>
      <p:cViewPr varScale="1">
        <p:scale>
          <a:sx n="109" d="100"/>
          <a:sy n="109" d="100"/>
        </p:scale>
        <p:origin x="1032"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08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MS PGothic" pitchFamily="34" charset="-128"/>
              </a:defRPr>
            </a:lvl1pPr>
          </a:lstStyle>
          <a:p>
            <a:pPr>
              <a:defRPr/>
            </a:pPr>
            <a:fld id="{C0571D28-2707-4699-BC8A-83868C86C127}" type="datetimeFigureOut">
              <a:rPr lang="en-US" altLang="zh-CN"/>
              <a:pPr>
                <a:defRPr/>
              </a:pPr>
              <a:t>6/9/2016</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MS PGothic" pitchFamily="34" charset="-128"/>
              </a:defRPr>
            </a:lvl1pPr>
          </a:lstStyle>
          <a:p>
            <a:pPr>
              <a:defRPr/>
            </a:pPr>
            <a:fld id="{656B5797-18CA-47C4-9796-C510BB3208FF}" type="slidenum">
              <a:rPr lang="en-US" altLang="zh-CN"/>
              <a:pPr>
                <a:defRPr/>
              </a:pPr>
              <a:t>‹#›</a:t>
            </a:fld>
            <a:endParaRPr lang="en-US" altLang="zh-CN"/>
          </a:p>
        </p:txBody>
      </p:sp>
    </p:spTree>
    <p:extLst>
      <p:ext uri="{BB962C8B-B14F-4D97-AF65-F5344CB8AC3E}">
        <p14:creationId xmlns:p14="http://schemas.microsoft.com/office/powerpoint/2010/main" val="3915712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20483" name="Slide Number Placeholder 3"/>
          <p:cNvSpPr>
            <a:spLocks noGrp="1"/>
          </p:cNvSpPr>
          <p:nvPr>
            <p:ph type="sldNum" sz="quarter" idx="5"/>
          </p:nvPr>
        </p:nvSpPr>
        <p:spPr bwMode="auto">
          <a:noFill/>
          <a:ln>
            <a:miter lim="800000"/>
            <a:headEnd/>
            <a:tailEnd/>
          </a:ln>
        </p:spPr>
        <p:txBody>
          <a:bodyPr/>
          <a:lstStyle/>
          <a:p>
            <a:fld id="{FB580063-79DE-4D9D-A045-3D011283C7F8}" type="slidenum">
              <a:rPr lang="en-US" altLang="zh-CN" smtClean="0">
                <a:solidFill>
                  <a:srgbClr val="000000"/>
                </a:solidFill>
              </a:rPr>
              <a:pPr/>
              <a:t>8</a:t>
            </a:fld>
            <a:endParaRPr lang="en-US" altLang="zh-CN" smtClean="0">
              <a:solidFill>
                <a:srgbClr val="000000"/>
              </a:solidFill>
            </a:endParaRPr>
          </a:p>
        </p:txBody>
      </p:sp>
    </p:spTree>
    <p:extLst>
      <p:ext uri="{BB962C8B-B14F-4D97-AF65-F5344CB8AC3E}">
        <p14:creationId xmlns:p14="http://schemas.microsoft.com/office/powerpoint/2010/main" val="2318048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2253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9AAD077-4149-4F75-904A-F5C1E0717F31}" type="slidenum">
              <a:rPr lang="en-US" altLang="zh-CN" sz="1200">
                <a:solidFill>
                  <a:srgbClr val="000000"/>
                </a:solidFill>
                <a:latin typeface="Calibri" pitchFamily="34" charset="0"/>
                <a:ea typeface="MS PGothic" pitchFamily="34" charset="-128"/>
              </a:rPr>
              <a:pPr algn="r"/>
              <a:t>9</a:t>
            </a:fld>
            <a:endParaRPr lang="en-US" altLang="zh-CN" sz="1200">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420659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headEnd/>
            <a:tailEnd/>
          </a:ln>
        </p:spPr>
      </p:sp>
      <p:sp>
        <p:nvSpPr>
          <p:cNvPr id="46082"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46083"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AE5A722-1160-44F2-BF60-C81CCBC13A5C}" type="slidenum">
              <a:rPr lang="en-US" altLang="zh-CN" sz="1200">
                <a:latin typeface="Calibri" pitchFamily="34" charset="0"/>
                <a:ea typeface="MS PGothic" pitchFamily="34" charset="-128"/>
              </a:rPr>
              <a:pPr algn="r"/>
              <a:t>31</a:t>
            </a:fld>
            <a:endParaRPr lang="en-US" altLang="zh-CN" sz="1200">
              <a:latin typeface="Calibri" pitchFamily="34" charset="0"/>
              <a:ea typeface="MS PGothic" pitchFamily="34" charset="-128"/>
            </a:endParaRPr>
          </a:p>
        </p:txBody>
      </p:sp>
    </p:spTree>
    <p:extLst>
      <p:ext uri="{BB962C8B-B14F-4D97-AF65-F5344CB8AC3E}">
        <p14:creationId xmlns:p14="http://schemas.microsoft.com/office/powerpoint/2010/main" val="3342485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noFill/>
          <a:ln>
            <a:solidFill>
              <a:srgbClr val="000000"/>
            </a:solidFill>
            <a:miter lim="800000"/>
            <a:headEnd/>
            <a:tailEnd/>
          </a:ln>
        </p:spPr>
      </p:sp>
      <p:sp>
        <p:nvSpPr>
          <p:cNvPr id="50178"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50179"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EC17CE0-8D68-4F7C-BBB7-22B1C205EB6B}" type="slidenum">
              <a:rPr lang="en-US" altLang="zh-CN" sz="1200">
                <a:latin typeface="Calibri" pitchFamily="34" charset="0"/>
                <a:ea typeface="MS PGothic" pitchFamily="34" charset="-128"/>
              </a:rPr>
              <a:pPr algn="r"/>
              <a:t>34</a:t>
            </a:fld>
            <a:endParaRPr lang="en-US" altLang="zh-CN" sz="1200">
              <a:latin typeface="Calibri" pitchFamily="34" charset="0"/>
              <a:ea typeface="MS PGothic" pitchFamily="34" charset="-128"/>
            </a:endParaRPr>
          </a:p>
        </p:txBody>
      </p:sp>
    </p:spTree>
    <p:extLst>
      <p:ext uri="{BB962C8B-B14F-4D97-AF65-F5344CB8AC3E}">
        <p14:creationId xmlns:p14="http://schemas.microsoft.com/office/powerpoint/2010/main" val="364421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77827"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132AB915-699F-4321-8BA2-A4D31140C883}" type="slidenum">
              <a:rPr lang="en-US" altLang="zh-CN" sz="1200">
                <a:latin typeface="Calibri" pitchFamily="34" charset="0"/>
                <a:ea typeface="MS PGothic" pitchFamily="34" charset="-128"/>
              </a:rPr>
              <a:pPr algn="r"/>
              <a:t>60</a:t>
            </a:fld>
            <a:endParaRPr lang="en-US" altLang="zh-CN" sz="1200">
              <a:latin typeface="Calibri" pitchFamily="34" charset="0"/>
              <a:ea typeface="MS PGothic" pitchFamily="34" charset="-128"/>
            </a:endParaRPr>
          </a:p>
        </p:txBody>
      </p:sp>
    </p:spTree>
    <p:extLst>
      <p:ext uri="{BB962C8B-B14F-4D97-AF65-F5344CB8AC3E}">
        <p14:creationId xmlns:p14="http://schemas.microsoft.com/office/powerpoint/2010/main" val="221875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79875"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472D8B44-2D16-4994-83D1-D41D70054556}" type="slidenum">
              <a:rPr lang="en-US" altLang="zh-CN" sz="1200">
                <a:latin typeface="Calibri" pitchFamily="34" charset="0"/>
                <a:ea typeface="MS PGothic" pitchFamily="34" charset="-128"/>
              </a:rPr>
              <a:pPr algn="r"/>
              <a:t>61</a:t>
            </a:fld>
            <a:endParaRPr lang="en-US" altLang="zh-CN" sz="1200">
              <a:latin typeface="Calibri" pitchFamily="34" charset="0"/>
              <a:ea typeface="MS PGothic" pitchFamily="34" charset="-128"/>
            </a:endParaRPr>
          </a:p>
        </p:txBody>
      </p:sp>
    </p:spTree>
    <p:extLst>
      <p:ext uri="{BB962C8B-B14F-4D97-AF65-F5344CB8AC3E}">
        <p14:creationId xmlns:p14="http://schemas.microsoft.com/office/powerpoint/2010/main" val="544098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81923"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572215D1-D823-4EDE-90E9-706BC8014E8A}" type="slidenum">
              <a:rPr lang="en-US" altLang="zh-CN" sz="1200">
                <a:latin typeface="Calibri" pitchFamily="34" charset="0"/>
                <a:ea typeface="MS PGothic" pitchFamily="34" charset="-128"/>
              </a:rPr>
              <a:pPr algn="r"/>
              <a:t>62</a:t>
            </a:fld>
            <a:endParaRPr lang="en-US" altLang="zh-CN" sz="1200">
              <a:latin typeface="Calibri" pitchFamily="34" charset="0"/>
              <a:ea typeface="MS PGothic" pitchFamily="34" charset="-128"/>
            </a:endParaRPr>
          </a:p>
        </p:txBody>
      </p:sp>
    </p:spTree>
    <p:extLst>
      <p:ext uri="{BB962C8B-B14F-4D97-AF65-F5344CB8AC3E}">
        <p14:creationId xmlns:p14="http://schemas.microsoft.com/office/powerpoint/2010/main" val="3751689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8397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E605705-F6C8-4555-B966-243A4B08CFEA}" type="slidenum">
              <a:rPr lang="en-US" altLang="zh-CN" sz="1200">
                <a:latin typeface="Calibri" pitchFamily="34" charset="0"/>
                <a:ea typeface="MS PGothic" pitchFamily="34" charset="-128"/>
              </a:rPr>
              <a:pPr algn="r"/>
              <a:t>63</a:t>
            </a:fld>
            <a:endParaRPr lang="en-US" altLang="zh-CN" sz="1200">
              <a:latin typeface="Calibri" pitchFamily="34" charset="0"/>
              <a:ea typeface="MS PGothic" pitchFamily="34" charset="-128"/>
            </a:endParaRPr>
          </a:p>
        </p:txBody>
      </p:sp>
    </p:spTree>
    <p:extLst>
      <p:ext uri="{BB962C8B-B14F-4D97-AF65-F5344CB8AC3E}">
        <p14:creationId xmlns:p14="http://schemas.microsoft.com/office/powerpoint/2010/main" val="2870887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E3CED0F5-08D5-479B-BE2C-C6AFD53DB6DE}" type="datetimeFigureOut">
              <a:rPr lang="en-US" altLang="zh-CN"/>
              <a:pPr>
                <a:defRPr/>
              </a:pPr>
              <a:t>6/9/2016</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F8DA201-622B-4DD8-950B-B25E1F2D16A1}"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41AC08E-4263-4978-927E-FE4F8742ABE0}" type="datetimeFigureOut">
              <a:rPr lang="en-US" altLang="zh-CN"/>
              <a:pPr>
                <a:defRPr/>
              </a:pPr>
              <a:t>6/9/2016</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AA05D97-F4B8-4420-8604-2F2FE4C5D327}"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FE56733-247F-4486-9067-6C8A59AEDE44}" type="datetimeFigureOut">
              <a:rPr lang="en-US" altLang="zh-CN"/>
              <a:pPr>
                <a:defRPr/>
              </a:pPr>
              <a:t>6/9/2016</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A33EB5-3690-47A8-AED9-7C64CF804E35}"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D58B01A-2A68-4B98-9776-E8DE8DD3552C}" type="datetimeFigureOut">
              <a:rPr lang="en-US" altLang="zh-CN"/>
              <a:pPr>
                <a:defRPr/>
              </a:pPr>
              <a:t>6/9/2016</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AC095EA-FF3A-40E7-AECF-E7CC678E2A1D}"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2AD2BFF9-D00E-4992-931E-3D56EF947BBA}" type="datetimeFigureOut">
              <a:rPr lang="en-US" altLang="zh-CN"/>
              <a:pPr>
                <a:defRPr/>
              </a:pPr>
              <a:t>6/9/2016</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B4412-6DF0-4144-AE23-9F6227D0388B}"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4472DB83-F599-4D80-A07E-85901D5A02CE}" type="datetimeFigureOut">
              <a:rPr lang="en-US" altLang="zh-CN"/>
              <a:pPr>
                <a:defRPr/>
              </a:pPr>
              <a:t>6/9/2016</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08480C6-DF47-464E-98D8-01499366FD4D}"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35D00215-4441-473D-931D-BA51DF1329A6}" type="datetimeFigureOut">
              <a:rPr lang="en-US" altLang="zh-CN"/>
              <a:pPr>
                <a:defRPr/>
              </a:pPr>
              <a:t>6/9/2016</a:t>
            </a:fld>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10D5D60-2881-49AE-871B-8770538AB12A}"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F9A2F09C-F3EA-4A54-B464-3DA2D0BC38C0}" type="datetimeFigureOut">
              <a:rPr lang="en-US" altLang="zh-CN"/>
              <a:pPr>
                <a:defRPr/>
              </a:pPr>
              <a:t>6/9/2016</a:t>
            </a:fld>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1D32D91-D565-4670-9697-3DC157FBF3A6}"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DE8F91B-9C3B-4AE3-8BF7-2E5652BBF502}" type="datetimeFigureOut">
              <a:rPr lang="en-US" altLang="zh-CN"/>
              <a:pPr>
                <a:defRPr/>
              </a:pPr>
              <a:t>6/9/2016</a:t>
            </a:fld>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AAA63C2-D261-4E3E-B6C2-D810D6EE8E50}"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203A655-8268-4FBE-9F7B-A6AE67D729C6}" type="datetimeFigureOut">
              <a:rPr lang="en-US" altLang="zh-CN"/>
              <a:pPr>
                <a:defRPr/>
              </a:pPr>
              <a:t>6/9/2016</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1411C80-16DD-4C73-87CA-8307EDE2DBDC}"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F21C998-C9B8-4DF2-AD46-112F4BA4928D}" type="datetimeFigureOut">
              <a:rPr lang="en-US" altLang="zh-CN"/>
              <a:pPr>
                <a:defRPr/>
              </a:pPr>
              <a:t>6/9/2016</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7034DC9-F00A-47C8-8A17-1CF7E1766B11}"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841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ea typeface="MS PGothic" pitchFamily="34" charset="-128"/>
              </a:defRPr>
            </a:lvl1pPr>
          </a:lstStyle>
          <a:p>
            <a:pPr>
              <a:defRPr/>
            </a:pPr>
            <a:fld id="{1348CC70-BE49-4D7F-9338-362BA0DFE3ED}" type="datetimeFigureOut">
              <a:rPr lang="en-US" altLang="zh-CN"/>
              <a:pPr>
                <a:defRPr/>
              </a:pPr>
              <a:t>6/9/2016</a:t>
            </a:fld>
            <a:endParaRPr lang="en-US" altLang="zh-C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ea typeface="MS PGothic" pitchFamily="34" charset="-128"/>
              </a:defRPr>
            </a:lvl1pPr>
          </a:lstStyle>
          <a:p>
            <a:pPr>
              <a:defRPr/>
            </a:pPr>
            <a:fld id="{4D5BF8BA-8FE6-442A-8C6A-04653B349CD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ctr" rtl="0" eaLnBrk="0" fontAlgn="base" hangingPunct="0">
        <a:spcBef>
          <a:spcPct val="0"/>
        </a:spcBef>
        <a:spcAft>
          <a:spcPct val="0"/>
        </a:spcAft>
        <a:defRPr sz="4000" kern="1200">
          <a:solidFill>
            <a:schemeClr val="bg1"/>
          </a:solidFill>
          <a:latin typeface="Albertus Extra Bold" pitchFamily="34" charset="0"/>
          <a:ea typeface="MS PGothic" pitchFamily="34" charset="-128"/>
          <a:cs typeface="ＭＳ Ｐゴシック" charset="0"/>
        </a:defRPr>
      </a:lvl1pPr>
      <a:lvl2pPr algn="ctr" rtl="0" eaLnBrk="0" fontAlgn="base" hangingPunct="0">
        <a:spcBef>
          <a:spcPct val="0"/>
        </a:spcBef>
        <a:spcAft>
          <a:spcPct val="0"/>
        </a:spcAft>
        <a:defRPr sz="4000">
          <a:solidFill>
            <a:schemeClr val="bg1"/>
          </a:solidFill>
          <a:latin typeface="Albertus Extra Bold" charset="0"/>
          <a:ea typeface="MS PGothic" pitchFamily="34" charset="-128"/>
          <a:cs typeface="ＭＳ Ｐゴシック" charset="0"/>
        </a:defRPr>
      </a:lvl2pPr>
      <a:lvl3pPr algn="ctr" rtl="0" eaLnBrk="0" fontAlgn="base" hangingPunct="0">
        <a:spcBef>
          <a:spcPct val="0"/>
        </a:spcBef>
        <a:spcAft>
          <a:spcPct val="0"/>
        </a:spcAft>
        <a:defRPr sz="4000">
          <a:solidFill>
            <a:schemeClr val="bg1"/>
          </a:solidFill>
          <a:latin typeface="Albertus Extra Bold" charset="0"/>
          <a:ea typeface="MS PGothic" pitchFamily="34" charset="-128"/>
          <a:cs typeface="ＭＳ Ｐゴシック" charset="0"/>
        </a:defRPr>
      </a:lvl3pPr>
      <a:lvl4pPr algn="ctr" rtl="0" eaLnBrk="0" fontAlgn="base" hangingPunct="0">
        <a:spcBef>
          <a:spcPct val="0"/>
        </a:spcBef>
        <a:spcAft>
          <a:spcPct val="0"/>
        </a:spcAft>
        <a:defRPr sz="4000">
          <a:solidFill>
            <a:schemeClr val="bg1"/>
          </a:solidFill>
          <a:latin typeface="Albertus Extra Bold" charset="0"/>
          <a:ea typeface="MS PGothic" pitchFamily="34" charset="-128"/>
          <a:cs typeface="ＭＳ Ｐゴシック" charset="0"/>
        </a:defRPr>
      </a:lvl4pPr>
      <a:lvl5pPr algn="ctr" rtl="0" eaLnBrk="0" fontAlgn="base" hangingPunct="0">
        <a:spcBef>
          <a:spcPct val="0"/>
        </a:spcBef>
        <a:spcAft>
          <a:spcPct val="0"/>
        </a:spcAft>
        <a:defRPr sz="4000">
          <a:solidFill>
            <a:schemeClr val="bg1"/>
          </a:solidFill>
          <a:latin typeface="Albertus Extra Bold" charset="0"/>
          <a:ea typeface="MS PGothic" pitchFamily="34" charset="-128"/>
          <a:cs typeface="ＭＳ Ｐゴシック" charset="0"/>
        </a:defRPr>
      </a:lvl5pPr>
      <a:lvl6pPr marL="457200" algn="ctr" rtl="0" fontAlgn="base">
        <a:spcBef>
          <a:spcPct val="0"/>
        </a:spcBef>
        <a:spcAft>
          <a:spcPct val="0"/>
        </a:spcAft>
        <a:defRPr sz="4000">
          <a:solidFill>
            <a:schemeClr val="bg1"/>
          </a:solidFill>
          <a:latin typeface="Albertus Extra Bold" charset="0"/>
          <a:ea typeface="ＭＳ Ｐゴシック" charset="0"/>
        </a:defRPr>
      </a:lvl6pPr>
      <a:lvl7pPr marL="914400" algn="ctr" rtl="0" fontAlgn="base">
        <a:spcBef>
          <a:spcPct val="0"/>
        </a:spcBef>
        <a:spcAft>
          <a:spcPct val="0"/>
        </a:spcAft>
        <a:defRPr sz="4000">
          <a:solidFill>
            <a:schemeClr val="bg1"/>
          </a:solidFill>
          <a:latin typeface="Albertus Extra Bold" charset="0"/>
          <a:ea typeface="ＭＳ Ｐゴシック" charset="0"/>
        </a:defRPr>
      </a:lvl7pPr>
      <a:lvl8pPr marL="1371600" algn="ctr" rtl="0" fontAlgn="base">
        <a:spcBef>
          <a:spcPct val="0"/>
        </a:spcBef>
        <a:spcAft>
          <a:spcPct val="0"/>
        </a:spcAft>
        <a:defRPr sz="4000">
          <a:solidFill>
            <a:schemeClr val="bg1"/>
          </a:solidFill>
          <a:latin typeface="Albertus Extra Bold" charset="0"/>
          <a:ea typeface="ＭＳ Ｐゴシック" charset="0"/>
        </a:defRPr>
      </a:lvl8pPr>
      <a:lvl9pPr marL="1828800" algn="ctr" rtl="0" fontAlgn="base">
        <a:spcBef>
          <a:spcPct val="0"/>
        </a:spcBef>
        <a:spcAft>
          <a:spcPct val="0"/>
        </a:spcAft>
        <a:defRPr sz="4000">
          <a:solidFill>
            <a:schemeClr val="bg1"/>
          </a:solidFill>
          <a:latin typeface="Albertus Extra Bold" charset="0"/>
          <a:ea typeface="ＭＳ Ｐゴシック"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bg1"/>
          </a:solidFill>
          <a:latin typeface="Adobe Caslon Pro" pitchFamily="18" charset="0"/>
          <a:ea typeface="MS PGothic" pitchFamily="34" charset="-128"/>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bg1"/>
          </a:solidFill>
          <a:latin typeface="Adobe Caslon Pro" pitchFamily="18" charset="0"/>
          <a:ea typeface="MS PGothic" pitchFamily="34" charset="-128"/>
          <a:cs typeface="+mn-cs"/>
        </a:defRPr>
      </a:lvl2pPr>
      <a:lvl3pPr marL="1143000" indent="-228600" algn="l" rtl="0" eaLnBrk="0" fontAlgn="base" hangingPunct="0">
        <a:spcBef>
          <a:spcPct val="20000"/>
        </a:spcBef>
        <a:spcAft>
          <a:spcPct val="0"/>
        </a:spcAft>
        <a:buFont typeface="Arial" charset="0"/>
        <a:buChar char="•"/>
        <a:defRPr sz="2400" kern="1200">
          <a:solidFill>
            <a:schemeClr val="bg1"/>
          </a:solidFill>
          <a:latin typeface="Adobe Caslon Pro" pitchFamily="18" charset="0"/>
          <a:ea typeface="MS PGothic" pitchFamily="34" charset="-128"/>
          <a:cs typeface="+mn-cs"/>
        </a:defRPr>
      </a:lvl3pPr>
      <a:lvl4pPr marL="1600200" indent="-228600" algn="l" rtl="0" eaLnBrk="0" fontAlgn="base" hangingPunct="0">
        <a:spcBef>
          <a:spcPct val="20000"/>
        </a:spcBef>
        <a:spcAft>
          <a:spcPct val="0"/>
        </a:spcAft>
        <a:buFont typeface="Arial" charset="0"/>
        <a:buChar char="–"/>
        <a:defRPr sz="2000" kern="1200">
          <a:solidFill>
            <a:schemeClr val="bg1"/>
          </a:solidFill>
          <a:latin typeface="Adobe Caslon Pro" pitchFamily="18" charset="0"/>
          <a:ea typeface="MS PGothic" pitchFamily="34" charset="-128"/>
          <a:cs typeface="+mn-cs"/>
        </a:defRPr>
      </a:lvl4pPr>
      <a:lvl5pPr marL="2057400" indent="-228600" algn="l" rtl="0" eaLnBrk="0" fontAlgn="base" hangingPunct="0">
        <a:spcBef>
          <a:spcPct val="20000"/>
        </a:spcBef>
        <a:spcAft>
          <a:spcPct val="0"/>
        </a:spcAft>
        <a:buFont typeface="Arial" charset="0"/>
        <a:buChar char="»"/>
        <a:defRPr sz="2000" kern="1200">
          <a:solidFill>
            <a:schemeClr val="bg1"/>
          </a:solidFill>
          <a:latin typeface="Adobe Caslon Pro" pitchFamily="18" charset="0"/>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hyperlink" Target="http://cs.nyu.edu/~fergus/tutorials/deep_learning_cvpr12/" TargetMode="External"/><Relationship Id="rId3" Type="http://schemas.openxmlformats.org/officeDocument/2006/relationships/hyperlink" Target="http://eblearn.sourceforge.net/" TargetMode="External"/><Relationship Id="rId7" Type="http://schemas.openxmlformats.org/officeDocument/2006/relationships/hyperlink" Target="http://www.torch.ch/" TargetMode="External"/><Relationship Id="rId2" Type="http://schemas.openxmlformats.org/officeDocument/2006/relationships/hyperlink" Target="http://deeplearning.net/" TargetMode="External"/><Relationship Id="rId1" Type="http://schemas.openxmlformats.org/officeDocument/2006/relationships/slideLayout" Target="../slideLayouts/slideLayout2.xml"/><Relationship Id="rId6" Type="http://schemas.openxmlformats.org/officeDocument/2006/relationships/hyperlink" Target="http://ai.stanford.edu/~quocle/rica_release.zip" TargetMode="External"/><Relationship Id="rId5" Type="http://schemas.openxmlformats.org/officeDocument/2006/relationships/hyperlink" Target="http://deeplearning.net/software/theano/" TargetMode="External"/><Relationship Id="rId4" Type="http://schemas.openxmlformats.org/officeDocument/2006/relationships/hyperlink" Target="http://lush.sourceforge.ne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zh-CN" altLang="en-US" dirty="0" smtClean="0"/>
              <a:t>深度学习的研究与发展</a:t>
            </a:r>
            <a:endParaRPr lang="zh-CN" altLang="en-US" dirty="0"/>
          </a:p>
        </p:txBody>
      </p:sp>
      <p:sp>
        <p:nvSpPr>
          <p:cNvPr id="7" name="副标题 6"/>
          <p:cNvSpPr>
            <a:spLocks noGrp="1"/>
          </p:cNvSpPr>
          <p:nvPr>
            <p:ph type="subTitle" idx="1"/>
          </p:nvPr>
        </p:nvSpPr>
        <p:spPr/>
        <p:txBody>
          <a:bodyPr/>
          <a:lstStyle/>
          <a:p>
            <a:r>
              <a:rPr lang="zh-CN" altLang="en-US" dirty="0" smtClean="0"/>
              <a:t>林广和</a:t>
            </a:r>
            <a:endParaRPr lang="en-US" altLang="zh-CN" dirty="0" smtClean="0"/>
          </a:p>
          <a:p>
            <a:r>
              <a:rPr lang="en-US" altLang="zh-CN" dirty="0" smtClean="0"/>
              <a:t>2016</a:t>
            </a:r>
            <a:r>
              <a:rPr lang="zh-CN" altLang="en-US" dirty="0" smtClean="0"/>
              <a:t>年</a:t>
            </a:r>
            <a:r>
              <a:rPr lang="en-US" altLang="zh-CN" dirty="0" smtClean="0"/>
              <a:t>6</a:t>
            </a:r>
            <a:r>
              <a:rPr lang="zh-CN" altLang="en-US" dirty="0" smtClean="0"/>
              <a:t>月</a:t>
            </a:r>
            <a:r>
              <a:rPr lang="en-US" altLang="zh-CN" dirty="0" smtClean="0"/>
              <a:t>9</a:t>
            </a:r>
            <a:r>
              <a:rPr lang="zh-CN" altLang="en-US" dirty="0" smtClean="0"/>
              <a:t>日</a:t>
            </a:r>
            <a:endParaRPr lang="zh-CN" altLang="en-US" dirty="0"/>
          </a:p>
        </p:txBody>
      </p:sp>
    </p:spTree>
    <p:extLst>
      <p:ext uri="{BB962C8B-B14F-4D97-AF65-F5344CB8AC3E}">
        <p14:creationId xmlns:p14="http://schemas.microsoft.com/office/powerpoint/2010/main" val="8420705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p:cNvSpPr>
          <p:nvPr>
            <p:ph type="title" idx="4294967295"/>
          </p:nvPr>
        </p:nvSpPr>
        <p:spPr/>
        <p:txBody>
          <a:bodyPr/>
          <a:lstStyle/>
          <a:p>
            <a:r>
              <a:rPr lang="zh-CN" altLang="en-US" smtClean="0">
                <a:latin typeface="黑体" pitchFamily="49" charset="-122"/>
                <a:ea typeface="黑体" pitchFamily="49" charset="-122"/>
              </a:rPr>
              <a:t>动 机</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为什么要自动学习特征</a:t>
            </a:r>
          </a:p>
        </p:txBody>
      </p:sp>
      <p:sp>
        <p:nvSpPr>
          <p:cNvPr id="23554" name="Rectangle 3"/>
          <p:cNvSpPr>
            <a:spLocks noGrp="1"/>
          </p:cNvSpPr>
          <p:nvPr>
            <p:ph type="body" idx="4294967295"/>
          </p:nvPr>
        </p:nvSpPr>
        <p:spPr>
          <a:xfrm>
            <a:off x="457200" y="1971675"/>
            <a:ext cx="8229600" cy="5257800"/>
          </a:xfrm>
        </p:spPr>
        <p:txBody>
          <a:bodyPr/>
          <a:lstStyle/>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r>
              <a:rPr lang="zh-CN" altLang="en-US" sz="2000" b="1" smtClean="0">
                <a:latin typeface="Adobe Caslon Pro"/>
                <a:ea typeface="楷体" pitchFamily="49" charset="-122"/>
              </a:rPr>
              <a:t>一般而言，特征越多，给出信息就越多，识别准确性会得到提升；</a:t>
            </a:r>
          </a:p>
          <a:p>
            <a:pPr>
              <a:lnSpc>
                <a:spcPct val="90000"/>
              </a:lnSpc>
            </a:pPr>
            <a:r>
              <a:rPr lang="zh-CN" altLang="en-US" sz="2000" b="1" smtClean="0">
                <a:latin typeface="Adobe Caslon Pro"/>
                <a:ea typeface="楷体" pitchFamily="49" charset="-122"/>
              </a:rPr>
              <a:t>但特征多，计算复杂度增加，探索的空间大，可以用来训练的数据在每个特征上就会稀疏。</a:t>
            </a:r>
          </a:p>
          <a:p>
            <a:pPr>
              <a:lnSpc>
                <a:spcPct val="90000"/>
              </a:lnSpc>
            </a:pPr>
            <a:r>
              <a:rPr lang="zh-CN" altLang="en-US" sz="2400" b="1" smtClean="0">
                <a:solidFill>
                  <a:srgbClr val="FF0000"/>
                </a:solidFill>
                <a:latin typeface="Adobe Caslon Pro"/>
                <a:ea typeface="楷体" pitchFamily="49" charset="-122"/>
              </a:rPr>
              <a:t>结论：不一定特征越多越好！需要有多少个特征，需要学习确定。</a:t>
            </a:r>
          </a:p>
        </p:txBody>
      </p:sp>
      <p:pic>
        <p:nvPicPr>
          <p:cNvPr id="23555" name="Picture 4"/>
          <p:cNvPicPr>
            <a:picLocks noChangeAspect="1" noChangeArrowheads="1"/>
          </p:cNvPicPr>
          <p:nvPr/>
        </p:nvPicPr>
        <p:blipFill>
          <a:blip r:embed="rId2"/>
          <a:srcRect/>
          <a:stretch>
            <a:fillRect/>
          </a:stretch>
        </p:blipFill>
        <p:spPr bwMode="auto">
          <a:xfrm>
            <a:off x="1147763" y="1285875"/>
            <a:ext cx="6553200" cy="37338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p:cNvSpPr>
          <p:nvPr>
            <p:ph type="title"/>
          </p:nvPr>
        </p:nvSpPr>
        <p:spPr/>
        <p:txBody>
          <a:bodyPr/>
          <a:lstStyle/>
          <a:p>
            <a:r>
              <a:rPr lang="zh-CN" altLang="en-US" smtClean="0">
                <a:latin typeface="Albertus Extra Bold"/>
                <a:ea typeface="黑体" pitchFamily="49" charset="-122"/>
              </a:rPr>
              <a:t>相关程序软件及链接</a:t>
            </a:r>
          </a:p>
        </p:txBody>
      </p:sp>
      <p:sp>
        <p:nvSpPr>
          <p:cNvPr id="121858" name="Rectangle 3"/>
          <p:cNvSpPr>
            <a:spLocks noGrp="1"/>
          </p:cNvSpPr>
          <p:nvPr>
            <p:ph type="body" idx="1"/>
          </p:nvPr>
        </p:nvSpPr>
        <p:spPr>
          <a:xfrm>
            <a:off x="442913" y="1400175"/>
            <a:ext cx="8686800" cy="5257800"/>
          </a:xfrm>
        </p:spPr>
        <p:txBody>
          <a:bodyPr/>
          <a:lstStyle/>
          <a:p>
            <a:pPr>
              <a:lnSpc>
                <a:spcPct val="80000"/>
              </a:lnSpc>
            </a:pPr>
            <a:r>
              <a:rPr lang="en-US" altLang="zh-CN" sz="2400" b="1" smtClean="0">
                <a:latin typeface="Adobe Caslon Pro"/>
              </a:rPr>
              <a:t>Deep Learning website</a:t>
            </a:r>
          </a:p>
          <a:p>
            <a:pPr>
              <a:lnSpc>
                <a:spcPct val="80000"/>
              </a:lnSpc>
              <a:buFont typeface="Arial" charset="0"/>
              <a:buNone/>
            </a:pPr>
            <a:r>
              <a:rPr lang="en-US" altLang="zh-CN" sz="2400" b="1" smtClean="0">
                <a:latin typeface="Adobe Caslon Pro"/>
              </a:rPr>
              <a:t>     </a:t>
            </a:r>
            <a:r>
              <a:rPr lang="en-US" altLang="zh-CN" sz="2400" smtClean="0">
                <a:latin typeface="Adobe Caslon Pro"/>
              </a:rPr>
              <a:t>– </a:t>
            </a:r>
            <a:r>
              <a:rPr lang="en-US" altLang="zh-CN" sz="2400" smtClean="0">
                <a:latin typeface="Adobe Caslon Pro"/>
                <a:hlinkClick r:id="rId2"/>
              </a:rPr>
              <a:t>http://deeplearning.net/</a:t>
            </a:r>
            <a:endParaRPr lang="en-US" altLang="zh-CN" sz="2400" smtClean="0">
              <a:latin typeface="Adobe Caslon Pro"/>
            </a:endParaRPr>
          </a:p>
          <a:p>
            <a:pPr>
              <a:lnSpc>
                <a:spcPct val="80000"/>
              </a:lnSpc>
              <a:buFontTx/>
              <a:buChar char="•"/>
            </a:pPr>
            <a:r>
              <a:rPr lang="en-US" altLang="zh-CN" sz="2400" b="1" smtClean="0">
                <a:latin typeface="Adobe Caslon Pro"/>
              </a:rPr>
              <a:t>Matlab code for R-ICA unsupervised algorithm</a:t>
            </a:r>
          </a:p>
          <a:p>
            <a:pPr>
              <a:lnSpc>
                <a:spcPct val="80000"/>
              </a:lnSpc>
              <a:buFont typeface="Arial" charset="0"/>
              <a:buNone/>
            </a:pPr>
            <a:r>
              <a:rPr lang="en-US" altLang="zh-CN" sz="2400" smtClean="0">
                <a:latin typeface="Adobe Caslon Pro"/>
              </a:rPr>
              <a:t>    – </a:t>
            </a:r>
            <a:r>
              <a:rPr lang="en-US" altLang="zh-CN" sz="2400" smtClean="0">
                <a:latin typeface="Adobe Caslon Pro"/>
                <a:hlinkClick r:id="rId3"/>
              </a:rPr>
              <a:t>http://eblearn.sourceforge.net/</a:t>
            </a:r>
            <a:endParaRPr lang="en-US" altLang="zh-CN" sz="2400" b="1" smtClean="0">
              <a:latin typeface="Adobe Caslon Pro"/>
            </a:endParaRPr>
          </a:p>
          <a:p>
            <a:pPr>
              <a:lnSpc>
                <a:spcPct val="80000"/>
              </a:lnSpc>
            </a:pPr>
            <a:r>
              <a:rPr lang="en-US" altLang="zh-CN" sz="2400" b="1" smtClean="0">
                <a:latin typeface="Adobe Caslon Pro"/>
              </a:rPr>
              <a:t>Python-based learning library</a:t>
            </a:r>
          </a:p>
          <a:p>
            <a:pPr>
              <a:lnSpc>
                <a:spcPct val="80000"/>
              </a:lnSpc>
              <a:buFont typeface="Arial" charset="0"/>
              <a:buNone/>
            </a:pPr>
            <a:r>
              <a:rPr lang="en-US" altLang="zh-CN" sz="2400" smtClean="0">
                <a:latin typeface="Adobe Caslon Pro"/>
              </a:rPr>
              <a:t>    – </a:t>
            </a:r>
            <a:r>
              <a:rPr lang="en-US" altLang="zh-CN" sz="2400" smtClean="0">
                <a:latin typeface="Adobe Caslon Pro"/>
                <a:hlinkClick r:id="rId4"/>
              </a:rPr>
              <a:t>http://lush.sourceforge.net/</a:t>
            </a:r>
            <a:endParaRPr lang="en-US" altLang="zh-CN" sz="2400" smtClean="0">
              <a:latin typeface="Adobe Caslon Pro"/>
            </a:endParaRPr>
          </a:p>
          <a:p>
            <a:pPr>
              <a:lnSpc>
                <a:spcPct val="80000"/>
              </a:lnSpc>
            </a:pPr>
            <a:r>
              <a:rPr lang="en-US" altLang="zh-CN" sz="2400" b="1" smtClean="0">
                <a:latin typeface="Adobe Caslon Pro"/>
              </a:rPr>
              <a:t>C++ code for ConvNets</a:t>
            </a:r>
          </a:p>
          <a:p>
            <a:pPr>
              <a:lnSpc>
                <a:spcPct val="80000"/>
              </a:lnSpc>
              <a:buFont typeface="Arial" charset="0"/>
              <a:buNone/>
            </a:pPr>
            <a:r>
              <a:rPr lang="en-US" altLang="zh-CN" sz="2400" b="1" smtClean="0">
                <a:latin typeface="Adobe Caslon Pro"/>
              </a:rPr>
              <a:t>    </a:t>
            </a:r>
            <a:r>
              <a:rPr lang="en-US" altLang="zh-CN" sz="2400" smtClean="0">
                <a:latin typeface="Adobe Caslon Pro"/>
              </a:rPr>
              <a:t>– </a:t>
            </a:r>
            <a:r>
              <a:rPr lang="en-US" altLang="zh-CN" sz="2400" smtClean="0">
                <a:latin typeface="Adobe Caslon Pro"/>
                <a:hlinkClick r:id="rId5"/>
              </a:rPr>
              <a:t>http://deeplearning.net/software/theano/</a:t>
            </a:r>
            <a:endParaRPr lang="zh-CN" altLang="en-US" sz="2400" b="1" smtClean="0">
              <a:latin typeface="Adobe Caslon Pro"/>
            </a:endParaRPr>
          </a:p>
          <a:p>
            <a:pPr>
              <a:lnSpc>
                <a:spcPct val="80000"/>
              </a:lnSpc>
            </a:pPr>
            <a:r>
              <a:rPr lang="en-US" altLang="zh-CN" sz="2400" b="1" smtClean="0">
                <a:latin typeface="Adobe Caslon Pro"/>
              </a:rPr>
              <a:t>Lush learning library which includes ConvNets</a:t>
            </a:r>
          </a:p>
          <a:p>
            <a:pPr>
              <a:lnSpc>
                <a:spcPct val="80000"/>
              </a:lnSpc>
              <a:buFont typeface="Arial" charset="0"/>
              <a:buNone/>
            </a:pPr>
            <a:r>
              <a:rPr lang="en-US" altLang="zh-CN" sz="2400" smtClean="0">
                <a:latin typeface="Adobe Caslon Pro"/>
              </a:rPr>
              <a:t>    – </a:t>
            </a:r>
            <a:r>
              <a:rPr lang="en-US" altLang="zh-CN" sz="2400" smtClean="0">
                <a:latin typeface="Adobe Caslon Pro"/>
                <a:hlinkClick r:id="rId6"/>
              </a:rPr>
              <a:t>http://ai.stanford.edu/~quocle/rica_release.zip</a:t>
            </a:r>
            <a:endParaRPr lang="en-US" altLang="zh-CN" sz="2400" b="1" smtClean="0">
              <a:latin typeface="Adobe Caslon Pro"/>
            </a:endParaRPr>
          </a:p>
          <a:p>
            <a:pPr>
              <a:lnSpc>
                <a:spcPct val="80000"/>
              </a:lnSpc>
            </a:pPr>
            <a:r>
              <a:rPr lang="en-US" altLang="zh-CN" sz="2400" b="1" smtClean="0">
                <a:latin typeface="Adobe Caslon Pro"/>
              </a:rPr>
              <a:t>learning library that supports neural net training</a:t>
            </a:r>
          </a:p>
          <a:p>
            <a:pPr>
              <a:lnSpc>
                <a:spcPct val="80000"/>
              </a:lnSpc>
              <a:buFont typeface="Arial" charset="0"/>
              <a:buNone/>
            </a:pPr>
            <a:r>
              <a:rPr lang="en-US" altLang="zh-CN" sz="2400" smtClean="0">
                <a:latin typeface="Adobe Caslon Pro"/>
              </a:rPr>
              <a:t>    – </a:t>
            </a:r>
            <a:r>
              <a:rPr lang="en-US" altLang="zh-CN" sz="2400" smtClean="0">
                <a:latin typeface="Adobe Caslon Pro"/>
                <a:hlinkClick r:id="rId7"/>
              </a:rPr>
              <a:t>http://www.torch.ch</a:t>
            </a:r>
            <a:endParaRPr lang="en-US" altLang="zh-CN" sz="2400" smtClean="0">
              <a:latin typeface="Adobe Caslon Pro"/>
            </a:endParaRPr>
          </a:p>
          <a:p>
            <a:pPr>
              <a:lnSpc>
                <a:spcPct val="80000"/>
              </a:lnSpc>
            </a:pPr>
            <a:r>
              <a:rPr lang="en-US" altLang="zh-CN" sz="2400" b="1" smtClean="0">
                <a:latin typeface="Adobe Caslon Pro"/>
              </a:rPr>
              <a:t>Code used to generate demo for this tutorial </a:t>
            </a:r>
            <a:r>
              <a:rPr lang="en-US" altLang="zh-CN" sz="2400" smtClean="0">
                <a:latin typeface="Adobe Caslon Pro"/>
              </a:rPr>
              <a:t>Ranzato</a:t>
            </a:r>
          </a:p>
          <a:p>
            <a:pPr>
              <a:lnSpc>
                <a:spcPct val="80000"/>
              </a:lnSpc>
              <a:buFont typeface="Arial" charset="0"/>
              <a:buNone/>
            </a:pPr>
            <a:r>
              <a:rPr lang="en-US" altLang="zh-CN" sz="2400" smtClean="0">
                <a:latin typeface="Adobe Caslon Pro"/>
              </a:rPr>
              <a:t>    – </a:t>
            </a:r>
            <a:r>
              <a:rPr lang="en-US" altLang="zh-CN" sz="2400" smtClean="0">
                <a:latin typeface="Adobe Caslon Pro"/>
                <a:hlinkClick r:id="rId8"/>
              </a:rPr>
              <a:t>http://cs.nyu.edu/~fergus/tutorials/deep_learning_cvpr12/</a:t>
            </a:r>
            <a:endParaRPr lang="zh-CN" altLang="en-US" sz="24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p:cNvSpPr>
          <p:nvPr>
            <p:ph type="title"/>
          </p:nvPr>
        </p:nvSpPr>
        <p:spPr>
          <a:xfrm>
            <a:off x="457200" y="0"/>
            <a:ext cx="8229600" cy="1143000"/>
          </a:xfrm>
        </p:spPr>
        <p:txBody>
          <a:bodyPr/>
          <a:lstStyle/>
          <a:p>
            <a:pPr algn="l"/>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24578" name="Rectangle 3"/>
          <p:cNvSpPr>
            <a:spLocks noGrp="1"/>
          </p:cNvSpPr>
          <p:nvPr>
            <p:ph type="body" idx="1"/>
          </p:nvPr>
        </p:nvSpPr>
        <p:spPr>
          <a:xfrm>
            <a:off x="457200" y="1295400"/>
            <a:ext cx="8229600" cy="4525963"/>
          </a:xfrm>
        </p:spPr>
        <p:txBody>
          <a:bodyPr/>
          <a:lstStyle/>
          <a:p>
            <a:r>
              <a:rPr lang="zh-CN" altLang="en-US" sz="2400" b="1" smtClean="0">
                <a:latin typeface="Adobe Caslon Pro"/>
                <a:ea typeface="楷体" pitchFamily="49" charset="-122"/>
              </a:rPr>
              <a:t>人脑视觉机理</a:t>
            </a:r>
            <a:endParaRPr lang="en-US" altLang="zh-CN" sz="2400" smtClean="0">
              <a:latin typeface="楷体" pitchFamily="49" charset="-122"/>
              <a:ea typeface="楷体" pitchFamily="49" charset="-122"/>
            </a:endParaRPr>
          </a:p>
          <a:p>
            <a:pPr>
              <a:buFont typeface="Wingdings" pitchFamily="2" charset="2"/>
              <a:buChar char="ü"/>
            </a:pPr>
            <a:r>
              <a:rPr lang="en-US" altLang="zh-CN" sz="2400" smtClean="0">
                <a:latin typeface="楷体" pitchFamily="49" charset="-122"/>
                <a:ea typeface="楷体" pitchFamily="49" charset="-122"/>
              </a:rPr>
              <a:t>1981</a:t>
            </a:r>
            <a:r>
              <a:rPr lang="zh-CN" altLang="en-US" sz="2400" smtClean="0">
                <a:latin typeface="楷体" pitchFamily="49" charset="-122"/>
                <a:ea typeface="楷体" pitchFamily="49" charset="-122"/>
              </a:rPr>
              <a:t>年的诺贝尔医学奖获得者 </a:t>
            </a:r>
            <a:r>
              <a:rPr lang="en-US" altLang="zh-CN" sz="2400" smtClean="0">
                <a:latin typeface="楷体" pitchFamily="49" charset="-122"/>
                <a:ea typeface="楷体" pitchFamily="49" charset="-122"/>
              </a:rPr>
              <a:t>David Hubel</a:t>
            </a:r>
            <a:r>
              <a:rPr lang="zh-CN" altLang="en-US" sz="2400" smtClean="0">
                <a:latin typeface="楷体" pitchFamily="49" charset="-122"/>
                <a:ea typeface="楷体" pitchFamily="49" charset="-122"/>
              </a:rPr>
              <a:t>和</a:t>
            </a:r>
            <a:r>
              <a:rPr lang="en-US" altLang="zh-CN" sz="2400" smtClean="0">
                <a:latin typeface="楷体" pitchFamily="49" charset="-122"/>
                <a:ea typeface="楷体" pitchFamily="49" charset="-122"/>
              </a:rPr>
              <a:t>TorstenWiesel</a:t>
            </a:r>
            <a:r>
              <a:rPr lang="zh-CN" altLang="en-US" sz="2400" smtClean="0">
                <a:latin typeface="楷体" pitchFamily="49" charset="-122"/>
                <a:ea typeface="楷体" pitchFamily="49" charset="-122"/>
              </a:rPr>
              <a:t>发现了视觉系统的信息处理机制</a:t>
            </a:r>
          </a:p>
          <a:p>
            <a:pPr>
              <a:buFont typeface="Wingdings" pitchFamily="2" charset="2"/>
              <a:buChar char="ü"/>
            </a:pPr>
            <a:r>
              <a:rPr lang="zh-CN" altLang="en-US" sz="2400" smtClean="0">
                <a:latin typeface="楷体" pitchFamily="49" charset="-122"/>
                <a:ea typeface="楷体" pitchFamily="49" charset="-122"/>
              </a:rPr>
              <a:t>发现了一种被称为“方向选择性细胞的神经元细胞，当瞳孔发现了眼前的物体的边缘，而且这个边缘指向某个方向时，这种神经元细胞就会活跃</a:t>
            </a:r>
          </a:p>
        </p:txBody>
      </p:sp>
      <p:pic>
        <p:nvPicPr>
          <p:cNvPr id="24579" name="Picture 4"/>
          <p:cNvPicPr>
            <a:picLocks noChangeAspect="1" noChangeArrowheads="1"/>
          </p:cNvPicPr>
          <p:nvPr/>
        </p:nvPicPr>
        <p:blipFill>
          <a:blip r:embed="rId2"/>
          <a:srcRect l="29283" t="28125" r="19180" b="21875"/>
          <a:stretch>
            <a:fillRect/>
          </a:stretch>
        </p:blipFill>
        <p:spPr bwMode="auto">
          <a:xfrm>
            <a:off x="1752600" y="3667125"/>
            <a:ext cx="5715000" cy="311785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p:cNvSpPr>
          <p:nvPr>
            <p:ph type="title"/>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25602" name="Rectangle 3"/>
          <p:cNvSpPr>
            <a:spLocks noGrp="1"/>
          </p:cNvSpPr>
          <p:nvPr>
            <p:ph type="body" idx="1"/>
          </p:nvPr>
        </p:nvSpPr>
        <p:spPr>
          <a:xfrm>
            <a:off x="381000" y="1189038"/>
            <a:ext cx="8229600" cy="4525962"/>
          </a:xfrm>
        </p:spPr>
        <p:txBody>
          <a:bodyPr/>
          <a:lstStyle/>
          <a:p>
            <a:r>
              <a:rPr lang="zh-CN" altLang="en-US" sz="2400" b="1" smtClean="0">
                <a:latin typeface="Adobe Caslon Pro"/>
                <a:ea typeface="楷体" pitchFamily="49" charset="-122"/>
              </a:rPr>
              <a:t>人脑视觉机理</a:t>
            </a:r>
          </a:p>
          <a:p>
            <a:pPr>
              <a:buFont typeface="Wingdings" pitchFamily="2" charset="2"/>
              <a:buChar char="ü"/>
            </a:pPr>
            <a:r>
              <a:rPr lang="zh-CN" altLang="en-US" sz="2000" smtClean="0">
                <a:latin typeface="Adobe Caslon Pro"/>
                <a:ea typeface="楷体" pitchFamily="49" charset="-122"/>
              </a:rPr>
              <a:t>人的视觉系统的信息处理是分级的</a:t>
            </a:r>
          </a:p>
          <a:p>
            <a:pPr>
              <a:buFont typeface="Wingdings" pitchFamily="2" charset="2"/>
              <a:buChar char="ü"/>
            </a:pPr>
            <a:r>
              <a:rPr lang="zh-CN" altLang="en-US" sz="2000" smtClean="0">
                <a:latin typeface="Adobe Caslon Pro"/>
                <a:ea typeface="楷体" pitchFamily="49" charset="-122"/>
              </a:rPr>
              <a:t>高层的特征是低层特征的组合，从低层到高层的特征表示越来越抽象，越来越能表现语义或者意图</a:t>
            </a:r>
          </a:p>
          <a:p>
            <a:pPr>
              <a:buFont typeface="Wingdings" pitchFamily="2" charset="2"/>
              <a:buChar char="ü"/>
            </a:pPr>
            <a:r>
              <a:rPr lang="zh-CN" altLang="en-US" sz="2000" smtClean="0">
                <a:latin typeface="Adobe Caslon Pro"/>
                <a:ea typeface="楷体" pitchFamily="49" charset="-122"/>
              </a:rPr>
              <a:t>抽象层面越高，存在的可能猜测就越少，就越利于分类</a:t>
            </a:r>
          </a:p>
        </p:txBody>
      </p:sp>
      <p:pic>
        <p:nvPicPr>
          <p:cNvPr id="25603" name="Picture 4"/>
          <p:cNvPicPr>
            <a:picLocks noChangeAspect="1" noChangeArrowheads="1"/>
          </p:cNvPicPr>
          <p:nvPr/>
        </p:nvPicPr>
        <p:blipFill>
          <a:blip r:embed="rId2"/>
          <a:srcRect l="28697" t="17708" r="19180" b="12639"/>
          <a:stretch>
            <a:fillRect/>
          </a:stretch>
        </p:blipFill>
        <p:spPr bwMode="auto">
          <a:xfrm>
            <a:off x="1295400" y="3038475"/>
            <a:ext cx="6477000" cy="3819525"/>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idx="4294967295"/>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endParaRPr lang="en-US" altLang="zh-CN" b="1" smtClean="0">
              <a:latin typeface="黑体" pitchFamily="49" charset="-122"/>
              <a:ea typeface="黑体" pitchFamily="49" charset="-122"/>
            </a:endParaRPr>
          </a:p>
        </p:txBody>
      </p:sp>
      <p:sp>
        <p:nvSpPr>
          <p:cNvPr id="26626" name="Content Placeholder 2"/>
          <p:cNvSpPr>
            <a:spLocks noGrp="1"/>
          </p:cNvSpPr>
          <p:nvPr>
            <p:ph idx="4294967295"/>
          </p:nvPr>
        </p:nvSpPr>
        <p:spPr>
          <a:xfrm>
            <a:off x="304800" y="1524000"/>
            <a:ext cx="8229600" cy="4525963"/>
          </a:xfrm>
        </p:spPr>
        <p:txBody>
          <a:bodyPr/>
          <a:lstStyle/>
          <a:p>
            <a:r>
              <a:rPr lang="zh-CN" altLang="en-US" smtClean="0">
                <a:latin typeface="Adobe Caslon Pro"/>
                <a:ea typeface="楷体" pitchFamily="49" charset="-122"/>
              </a:rPr>
              <a:t>视觉的层次性</a:t>
            </a:r>
          </a:p>
          <a:p>
            <a:pPr>
              <a:buFont typeface="Wingdings" pitchFamily="2" charset="2"/>
              <a:buChar char="ü"/>
            </a:pPr>
            <a:r>
              <a:rPr lang="zh-CN" altLang="en-US" sz="2400" smtClean="0">
                <a:latin typeface="楷体" pitchFamily="49" charset="-122"/>
                <a:ea typeface="楷体" pitchFamily="49" charset="-122"/>
              </a:rPr>
              <a:t>属性学习，类别作为属性的一种组合映射</a:t>
            </a:r>
          </a:p>
          <a:p>
            <a:pPr>
              <a:buFont typeface="Wingdings" pitchFamily="2" charset="2"/>
              <a:buNone/>
            </a:pPr>
            <a:r>
              <a:rPr lang="en-US" altLang="zh-CN" sz="2400" smtClean="0">
                <a:latin typeface="楷体" pitchFamily="49" charset="-122"/>
                <a:ea typeface="楷体" pitchFamily="49" charset="-122"/>
              </a:rPr>
              <a:t>   Lampert et al. CVPR’09</a:t>
            </a:r>
          </a:p>
          <a:p>
            <a:pPr lvl="1"/>
            <a:endParaRPr lang="en-US" altLang="zh-CN" sz="1800" smtClean="0">
              <a:latin typeface="楷体" pitchFamily="49" charset="-122"/>
              <a:ea typeface="楷体" pitchFamily="49" charset="-122"/>
            </a:endParaRPr>
          </a:p>
          <a:p>
            <a:pPr>
              <a:buFont typeface="Arial" charset="0"/>
              <a:buNone/>
            </a:pPr>
            <a:endParaRPr lang="zh-CN" altLang="en-US" smtClean="0">
              <a:latin typeface="楷体" pitchFamily="49" charset="-122"/>
              <a:ea typeface="楷体" pitchFamily="49" charset="-122"/>
            </a:endParaRPr>
          </a:p>
          <a:p>
            <a:endParaRPr lang="en-US" altLang="zh-CN" smtClean="0">
              <a:latin typeface="楷体" pitchFamily="49" charset="-122"/>
              <a:ea typeface="楷体" pitchFamily="49" charset="-122"/>
            </a:endParaRPr>
          </a:p>
          <a:p>
            <a:endParaRPr lang="en-US" altLang="zh-CN" smtClean="0">
              <a:latin typeface="Adobe Caslon Pro"/>
            </a:endParaRPr>
          </a:p>
        </p:txBody>
      </p:sp>
      <p:cxnSp>
        <p:nvCxnSpPr>
          <p:cNvPr id="4" name="Straight Connector 3"/>
          <p:cNvCxnSpPr/>
          <p:nvPr/>
        </p:nvCxnSpPr>
        <p:spPr>
          <a:xfrm>
            <a:off x="296863" y="1143000"/>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26628" name="Picture 4"/>
          <p:cNvPicPr>
            <a:picLocks noChangeAspect="1"/>
          </p:cNvPicPr>
          <p:nvPr/>
        </p:nvPicPr>
        <p:blipFill>
          <a:blip r:embed="rId2"/>
          <a:srcRect/>
          <a:stretch>
            <a:fillRect/>
          </a:stretch>
        </p:blipFill>
        <p:spPr bwMode="auto">
          <a:xfrm>
            <a:off x="5908675" y="2881313"/>
            <a:ext cx="3206750" cy="4033837"/>
          </a:xfrm>
          <a:prstGeom prst="rect">
            <a:avLst/>
          </a:prstGeom>
          <a:noFill/>
          <a:ln w="9525">
            <a:noFill/>
            <a:miter lim="800000"/>
            <a:headEnd/>
            <a:tailEnd/>
          </a:ln>
        </p:spPr>
      </p:pic>
      <p:pic>
        <p:nvPicPr>
          <p:cNvPr id="26629" name="Picture 5"/>
          <p:cNvPicPr>
            <a:picLocks noChangeAspect="1"/>
          </p:cNvPicPr>
          <p:nvPr/>
        </p:nvPicPr>
        <p:blipFill>
          <a:blip r:embed="rId3"/>
          <a:srcRect/>
          <a:stretch>
            <a:fillRect/>
          </a:stretch>
        </p:blipFill>
        <p:spPr bwMode="auto">
          <a:xfrm>
            <a:off x="1676400" y="4506913"/>
            <a:ext cx="3962400" cy="2046287"/>
          </a:xfrm>
          <a:prstGeom prst="rect">
            <a:avLst/>
          </a:prstGeom>
          <a:noFill/>
          <a:ln w="9525">
            <a:noFill/>
            <a:miter lim="800000"/>
            <a:headEnd/>
            <a:tailEnd/>
          </a:ln>
        </p:spPr>
      </p:pic>
      <p:sp>
        <p:nvSpPr>
          <p:cNvPr id="26630" name="Rectangle 7"/>
          <p:cNvSpPr>
            <a:spLocks noChangeArrowheads="1"/>
          </p:cNvSpPr>
          <p:nvPr/>
        </p:nvSpPr>
        <p:spPr bwMode="auto">
          <a:xfrm>
            <a:off x="211138" y="4419600"/>
            <a:ext cx="1403350" cy="457200"/>
          </a:xfrm>
          <a:prstGeom prst="rect">
            <a:avLst/>
          </a:prstGeom>
          <a:noFill/>
          <a:ln w="9525">
            <a:noFill/>
            <a:miter lim="800000"/>
            <a:headEnd/>
            <a:tailEnd/>
          </a:ln>
        </p:spPr>
        <p:txBody>
          <a:bodyPr wrap="none">
            <a:spAutoFit/>
          </a:bodyPr>
          <a:lstStyle/>
          <a:p>
            <a:pPr algn="r"/>
            <a:r>
              <a:rPr lang="zh-CN" altLang="en-US" sz="2400">
                <a:solidFill>
                  <a:srgbClr val="FFFFFF"/>
                </a:solidFill>
                <a:latin typeface="Adobe Caslon Pro"/>
                <a:ea typeface="楷体" pitchFamily="49" charset="-122"/>
              </a:rPr>
              <a:t>类别标签</a:t>
            </a:r>
            <a:endParaRPr lang="zh-CN" altLang="en-US" sz="1400">
              <a:ea typeface="楷体" pitchFamily="49" charset="-122"/>
            </a:endParaRPr>
          </a:p>
        </p:txBody>
      </p:sp>
      <p:sp>
        <p:nvSpPr>
          <p:cNvPr id="26631" name="Rectangle 8"/>
          <p:cNvSpPr>
            <a:spLocks noChangeArrowheads="1"/>
          </p:cNvSpPr>
          <p:nvPr/>
        </p:nvSpPr>
        <p:spPr bwMode="auto">
          <a:xfrm>
            <a:off x="806450" y="5105400"/>
            <a:ext cx="793750" cy="457200"/>
          </a:xfrm>
          <a:prstGeom prst="rect">
            <a:avLst/>
          </a:prstGeom>
          <a:noFill/>
          <a:ln w="9525">
            <a:noFill/>
            <a:miter lim="800000"/>
            <a:headEnd/>
            <a:tailEnd/>
          </a:ln>
        </p:spPr>
        <p:txBody>
          <a:bodyPr wrap="none">
            <a:spAutoFit/>
          </a:bodyPr>
          <a:lstStyle/>
          <a:p>
            <a:pPr algn="r"/>
            <a:r>
              <a:rPr lang="zh-CN" altLang="en-US" sz="2400">
                <a:solidFill>
                  <a:srgbClr val="FFFFFF"/>
                </a:solidFill>
                <a:latin typeface="Adobe Caslon Pro"/>
                <a:ea typeface="楷体" pitchFamily="49" charset="-122"/>
              </a:rPr>
              <a:t>属性</a:t>
            </a:r>
            <a:endParaRPr lang="zh-CN" altLang="en-US" sz="1400">
              <a:ea typeface="楷体" pitchFamily="49" charset="-122"/>
            </a:endParaRPr>
          </a:p>
        </p:txBody>
      </p:sp>
      <p:sp>
        <p:nvSpPr>
          <p:cNvPr id="26632" name="Rectangle 9"/>
          <p:cNvSpPr>
            <a:spLocks noChangeArrowheads="1"/>
          </p:cNvSpPr>
          <p:nvPr/>
        </p:nvSpPr>
        <p:spPr bwMode="auto">
          <a:xfrm>
            <a:off x="203200" y="6019800"/>
            <a:ext cx="1403350" cy="457200"/>
          </a:xfrm>
          <a:prstGeom prst="rect">
            <a:avLst/>
          </a:prstGeom>
          <a:noFill/>
          <a:ln w="9525">
            <a:noFill/>
            <a:miter lim="800000"/>
            <a:headEnd/>
            <a:tailEnd/>
          </a:ln>
        </p:spPr>
        <p:txBody>
          <a:bodyPr wrap="none">
            <a:spAutoFit/>
          </a:bodyPr>
          <a:lstStyle/>
          <a:p>
            <a:pPr algn="r"/>
            <a:r>
              <a:rPr lang="zh-CN" altLang="en-US" sz="2400">
                <a:solidFill>
                  <a:srgbClr val="FFFFFF"/>
                </a:solidFill>
                <a:latin typeface="Adobe Caslon Pro"/>
                <a:ea typeface="楷体" pitchFamily="49" charset="-122"/>
              </a:rPr>
              <a:t>图像特征</a:t>
            </a:r>
            <a:endParaRPr lang="zh-CN" altLang="en-US" sz="1400">
              <a:ea typeface="楷体" pitchFamily="49"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p:cNvSpPr>
          <p:nvPr>
            <p:ph type="title"/>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27650" name="Rectangle 3"/>
          <p:cNvSpPr>
            <a:spLocks noGrp="1"/>
          </p:cNvSpPr>
          <p:nvPr>
            <p:ph type="body" idx="1"/>
          </p:nvPr>
        </p:nvSpPr>
        <p:spPr>
          <a:xfrm>
            <a:off x="304800" y="1219200"/>
            <a:ext cx="3886200" cy="4525963"/>
          </a:xfrm>
        </p:spPr>
        <p:txBody>
          <a:bodyPr/>
          <a:lstStyle/>
          <a:p>
            <a:r>
              <a:rPr lang="zh-CN" altLang="en-US" sz="2800" smtClean="0">
                <a:latin typeface="Adobe Caslon Pro"/>
                <a:ea typeface="楷体" pitchFamily="49" charset="-122"/>
              </a:rPr>
              <a:t>特征表示的粒度</a:t>
            </a:r>
          </a:p>
          <a:p>
            <a:pPr>
              <a:buFont typeface="Wingdings" pitchFamily="2" charset="2"/>
              <a:buChar char="ü"/>
            </a:pPr>
            <a:r>
              <a:rPr lang="zh-CN" altLang="en-US" sz="2400" smtClean="0">
                <a:latin typeface="Adobe Caslon Pro"/>
                <a:ea typeface="楷体" pitchFamily="49" charset="-122"/>
              </a:rPr>
              <a:t>具有结构性（或者语义）的高层特征对于分类更有意义</a:t>
            </a:r>
          </a:p>
        </p:txBody>
      </p:sp>
      <p:pic>
        <p:nvPicPr>
          <p:cNvPr id="27651" name="Picture 4"/>
          <p:cNvPicPr>
            <a:picLocks noChangeAspect="1" noChangeArrowheads="1"/>
          </p:cNvPicPr>
          <p:nvPr/>
        </p:nvPicPr>
        <p:blipFill>
          <a:blip r:embed="rId2"/>
          <a:srcRect l="28111" t="30841" r="19180" b="12500"/>
          <a:stretch>
            <a:fillRect/>
          </a:stretch>
        </p:blipFill>
        <p:spPr bwMode="auto">
          <a:xfrm>
            <a:off x="4267200" y="1828800"/>
            <a:ext cx="4267200" cy="2579688"/>
          </a:xfrm>
          <a:prstGeom prst="rect">
            <a:avLst/>
          </a:prstGeom>
          <a:noFill/>
          <a:ln w="9525">
            <a:noFill/>
            <a:miter lim="800000"/>
            <a:headEnd/>
            <a:tailEnd/>
          </a:ln>
        </p:spPr>
      </p:pic>
      <p:pic>
        <p:nvPicPr>
          <p:cNvPr id="27652" name="Picture 5"/>
          <p:cNvPicPr>
            <a:picLocks noChangeAspect="1" noChangeArrowheads="1"/>
          </p:cNvPicPr>
          <p:nvPr/>
        </p:nvPicPr>
        <p:blipFill>
          <a:blip r:embed="rId3"/>
          <a:srcRect l="25183" t="15625" r="13324" b="52083"/>
          <a:stretch>
            <a:fillRect/>
          </a:stretch>
        </p:blipFill>
        <p:spPr bwMode="auto">
          <a:xfrm>
            <a:off x="533400" y="4495800"/>
            <a:ext cx="8001000" cy="23622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28674" name="Rectangle 3"/>
          <p:cNvSpPr>
            <a:spLocks noGrp="1"/>
          </p:cNvSpPr>
          <p:nvPr>
            <p:ph type="body" idx="1"/>
          </p:nvPr>
        </p:nvSpPr>
        <p:spPr>
          <a:xfrm>
            <a:off x="457200" y="1143000"/>
            <a:ext cx="8229600" cy="4525963"/>
          </a:xfrm>
        </p:spPr>
        <p:txBody>
          <a:bodyPr/>
          <a:lstStyle/>
          <a:p>
            <a:r>
              <a:rPr lang="zh-CN" altLang="en-US" sz="2800" smtClean="0">
                <a:latin typeface="Adobe Caslon Pro"/>
                <a:ea typeface="楷体" pitchFamily="49" charset="-122"/>
              </a:rPr>
              <a:t>初级（浅层）特征表示</a:t>
            </a:r>
          </a:p>
        </p:txBody>
      </p:sp>
      <p:pic>
        <p:nvPicPr>
          <p:cNvPr id="28675" name="Picture 4"/>
          <p:cNvPicPr>
            <a:picLocks noChangeAspect="1" noChangeArrowheads="1"/>
          </p:cNvPicPr>
          <p:nvPr/>
        </p:nvPicPr>
        <p:blipFill>
          <a:blip r:embed="rId2"/>
          <a:srcRect l="25183" t="22917" r="14494" b="11458"/>
          <a:stretch>
            <a:fillRect/>
          </a:stretch>
        </p:blipFill>
        <p:spPr bwMode="auto">
          <a:xfrm>
            <a:off x="1066800" y="1828800"/>
            <a:ext cx="6629400" cy="4054475"/>
          </a:xfrm>
          <a:prstGeom prst="rect">
            <a:avLst/>
          </a:prstGeom>
          <a:noFill/>
          <a:ln w="9525">
            <a:noFill/>
            <a:miter lim="800000"/>
            <a:headEnd/>
            <a:tailEnd/>
          </a:ln>
        </p:spPr>
      </p:pic>
      <p:sp>
        <p:nvSpPr>
          <p:cNvPr id="28676" name="Rectangle 5"/>
          <p:cNvSpPr>
            <a:spLocks noChangeArrowheads="1"/>
          </p:cNvSpPr>
          <p:nvPr/>
        </p:nvSpPr>
        <p:spPr bwMode="auto">
          <a:xfrm>
            <a:off x="1066800" y="6157913"/>
            <a:ext cx="7242175" cy="396875"/>
          </a:xfrm>
          <a:prstGeom prst="rect">
            <a:avLst/>
          </a:prstGeom>
          <a:noFill/>
          <a:ln w="9525">
            <a:noFill/>
            <a:miter lim="800000"/>
            <a:headEnd/>
            <a:tailEnd/>
          </a:ln>
        </p:spPr>
        <p:txBody>
          <a:bodyPr wrap="none" anchor="ctr">
            <a:spAutoFit/>
          </a:bodyPr>
          <a:lstStyle/>
          <a:p>
            <a:pPr>
              <a:buFont typeface="Wingdings" pitchFamily="2" charset="2"/>
              <a:buChar char="ü"/>
            </a:pPr>
            <a:r>
              <a:rPr lang="zh-CN" altLang="en-US" sz="2000">
                <a:solidFill>
                  <a:schemeClr val="bg1"/>
                </a:solidFill>
                <a:ea typeface="楷体" pitchFamily="49" charset="-122"/>
              </a:rPr>
              <a:t>高层特征或图像，往往是由一些基本结构（浅层特征）组成的</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p:cNvSpPr>
          <p:nvPr>
            <p:ph type="title"/>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29698" name="Rectangle 3"/>
          <p:cNvSpPr>
            <a:spLocks noGrp="1"/>
          </p:cNvSpPr>
          <p:nvPr>
            <p:ph type="body" idx="1"/>
          </p:nvPr>
        </p:nvSpPr>
        <p:spPr>
          <a:xfrm>
            <a:off x="838200" y="1143000"/>
            <a:ext cx="8229600" cy="4525963"/>
          </a:xfrm>
        </p:spPr>
        <p:txBody>
          <a:bodyPr/>
          <a:lstStyle/>
          <a:p>
            <a:r>
              <a:rPr lang="zh-CN" altLang="en-US" smtClean="0">
                <a:latin typeface="Adobe Caslon Pro"/>
                <a:ea typeface="楷体" pitchFamily="49" charset="-122"/>
              </a:rPr>
              <a:t>结构性特征表示</a:t>
            </a:r>
          </a:p>
        </p:txBody>
      </p:sp>
      <p:pic>
        <p:nvPicPr>
          <p:cNvPr id="29699" name="Picture 5"/>
          <p:cNvPicPr>
            <a:picLocks noChangeAspect="1" noChangeArrowheads="1"/>
          </p:cNvPicPr>
          <p:nvPr/>
        </p:nvPicPr>
        <p:blipFill>
          <a:blip r:embed="rId2"/>
          <a:srcRect l="28697" t="23958" r="19180" b="18750"/>
          <a:stretch>
            <a:fillRect/>
          </a:stretch>
        </p:blipFill>
        <p:spPr bwMode="auto">
          <a:xfrm>
            <a:off x="990600" y="1981200"/>
            <a:ext cx="7543800" cy="4662488"/>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p:cNvSpPr>
          <p:nvPr>
            <p:ph type="title"/>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30722" name="Rectangle 3"/>
          <p:cNvSpPr>
            <a:spLocks noGrp="1"/>
          </p:cNvSpPr>
          <p:nvPr>
            <p:ph type="body" idx="1"/>
          </p:nvPr>
        </p:nvSpPr>
        <p:spPr>
          <a:xfrm>
            <a:off x="457200" y="1600200"/>
            <a:ext cx="8458200" cy="4525963"/>
          </a:xfrm>
        </p:spPr>
        <p:txBody>
          <a:bodyPr/>
          <a:lstStyle/>
          <a:p>
            <a:pPr>
              <a:lnSpc>
                <a:spcPct val="90000"/>
              </a:lnSpc>
            </a:pPr>
            <a:r>
              <a:rPr lang="zh-CN" altLang="en-US" sz="2800" b="1" smtClean="0">
                <a:latin typeface="楷体" pitchFamily="49" charset="-122"/>
                <a:ea typeface="楷体" pitchFamily="49" charset="-122"/>
              </a:rPr>
              <a:t>浅层学习的局限</a:t>
            </a:r>
          </a:p>
          <a:p>
            <a:pPr>
              <a:lnSpc>
                <a:spcPct val="90000"/>
              </a:lnSpc>
              <a:buFont typeface="Wingdings" pitchFamily="2" charset="2"/>
              <a:buChar char="ü"/>
            </a:pPr>
            <a:r>
              <a:rPr lang="zh-CN" altLang="en-US" sz="2800" smtClean="0">
                <a:latin typeface="楷体" pitchFamily="49" charset="-122"/>
                <a:ea typeface="楷体" pitchFamily="49" charset="-122"/>
              </a:rPr>
              <a:t>人工神经网络（</a:t>
            </a:r>
            <a:r>
              <a:rPr lang="en-US" altLang="zh-CN" sz="2800" smtClean="0">
                <a:latin typeface="楷体" pitchFamily="49" charset="-122"/>
                <a:ea typeface="楷体" pitchFamily="49" charset="-122"/>
              </a:rPr>
              <a:t>BP</a:t>
            </a:r>
            <a:r>
              <a:rPr lang="zh-CN" altLang="en-US" sz="2800" smtClean="0">
                <a:latin typeface="楷体" pitchFamily="49" charset="-122"/>
                <a:ea typeface="楷体" pitchFamily="49" charset="-122"/>
              </a:rPr>
              <a:t>算法）</a:t>
            </a:r>
          </a:p>
          <a:p>
            <a:pPr>
              <a:lnSpc>
                <a:spcPct val="90000"/>
              </a:lnSpc>
              <a:buFont typeface="Arial" charset="0"/>
              <a:buNone/>
            </a:pPr>
            <a:r>
              <a:rPr lang="en-US" altLang="zh-CN" sz="2800" smtClean="0">
                <a:latin typeface="楷体" pitchFamily="49" charset="-122"/>
                <a:ea typeface="楷体" pitchFamily="49" charset="-122"/>
              </a:rPr>
              <a:t>—</a:t>
            </a:r>
            <a:r>
              <a:rPr lang="zh-CN" altLang="en-US" sz="2800" smtClean="0">
                <a:latin typeface="楷体" pitchFamily="49" charset="-122"/>
                <a:ea typeface="楷体" pitchFamily="49" charset="-122"/>
              </a:rPr>
              <a:t>虽被称作多层感知机，但实际是种只含有一层隐层节点的浅层模型</a:t>
            </a:r>
            <a:endParaRPr lang="en-US" altLang="zh-CN" sz="2800" smtClean="0">
              <a:latin typeface="楷体" pitchFamily="49" charset="-122"/>
              <a:ea typeface="楷体" pitchFamily="49" charset="-122"/>
            </a:endParaRPr>
          </a:p>
          <a:p>
            <a:pPr>
              <a:lnSpc>
                <a:spcPct val="90000"/>
              </a:lnSpc>
              <a:buFont typeface="Wingdings" pitchFamily="2" charset="2"/>
              <a:buChar char="ü"/>
            </a:pPr>
            <a:r>
              <a:rPr lang="en-US" altLang="zh-CN" sz="2800" smtClean="0">
                <a:latin typeface="楷体" pitchFamily="49" charset="-122"/>
                <a:ea typeface="楷体" pitchFamily="49" charset="-122"/>
              </a:rPr>
              <a:t>SVM</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Boosting</a:t>
            </a:r>
            <a:r>
              <a:rPr lang="zh-CN" altLang="en-US" sz="2800" smtClean="0">
                <a:latin typeface="楷体" pitchFamily="49" charset="-122"/>
                <a:ea typeface="楷体" pitchFamily="49" charset="-122"/>
              </a:rPr>
              <a:t>、最大熵方法（如</a:t>
            </a:r>
            <a:r>
              <a:rPr lang="en-US" altLang="zh-CN" sz="2800" smtClean="0">
                <a:latin typeface="楷体" pitchFamily="49" charset="-122"/>
                <a:ea typeface="楷体" pitchFamily="49" charset="-122"/>
              </a:rPr>
              <a:t>LR</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Logistic Regression</a:t>
            </a:r>
            <a:r>
              <a:rPr lang="zh-CN" altLang="en-US" sz="2800" smtClean="0">
                <a:latin typeface="楷体" pitchFamily="49" charset="-122"/>
                <a:ea typeface="楷体" pitchFamily="49" charset="-122"/>
              </a:rPr>
              <a:t>）</a:t>
            </a:r>
          </a:p>
          <a:p>
            <a:pPr>
              <a:lnSpc>
                <a:spcPct val="90000"/>
              </a:lnSpc>
              <a:buFont typeface="Arial" charset="0"/>
              <a:buNone/>
            </a:pPr>
            <a:r>
              <a:rPr lang="en-US" altLang="zh-CN" sz="2800" smtClean="0">
                <a:latin typeface="楷体" pitchFamily="49" charset="-122"/>
                <a:ea typeface="楷体" pitchFamily="49" charset="-122"/>
              </a:rPr>
              <a:t>—</a:t>
            </a:r>
            <a:r>
              <a:rPr lang="zh-CN" altLang="en-US" sz="2800" smtClean="0">
                <a:latin typeface="楷体" pitchFamily="49" charset="-122"/>
                <a:ea typeface="楷体" pitchFamily="49" charset="-122"/>
              </a:rPr>
              <a:t>带有一层隐层节点（如</a:t>
            </a:r>
            <a:r>
              <a:rPr lang="en-US" altLang="zh-CN" sz="2800" smtClean="0">
                <a:latin typeface="楷体" pitchFamily="49" charset="-122"/>
                <a:ea typeface="楷体" pitchFamily="49" charset="-122"/>
              </a:rPr>
              <a:t>SVM</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Boosting</a:t>
            </a:r>
            <a:r>
              <a:rPr lang="zh-CN" altLang="en-US" sz="2800" smtClean="0">
                <a:latin typeface="楷体" pitchFamily="49" charset="-122"/>
                <a:ea typeface="楷体" pitchFamily="49" charset="-122"/>
              </a:rPr>
              <a:t>），或没有隐层节点（如</a:t>
            </a:r>
            <a:r>
              <a:rPr lang="en-US" altLang="zh-CN" sz="2800" smtClean="0">
                <a:latin typeface="楷体" pitchFamily="49" charset="-122"/>
                <a:ea typeface="楷体" pitchFamily="49" charset="-122"/>
              </a:rPr>
              <a:t>LR</a:t>
            </a:r>
            <a:r>
              <a:rPr lang="zh-CN" altLang="en-US" sz="2800" smtClean="0">
                <a:latin typeface="楷体" pitchFamily="49" charset="-122"/>
                <a:ea typeface="楷体" pitchFamily="49" charset="-122"/>
              </a:rPr>
              <a:t>）的浅层模型</a:t>
            </a:r>
          </a:p>
          <a:p>
            <a:pPr>
              <a:lnSpc>
                <a:spcPct val="90000"/>
              </a:lnSpc>
              <a:buFont typeface="Arial" charset="0"/>
              <a:buNone/>
            </a:pPr>
            <a:r>
              <a:rPr lang="zh-CN" altLang="en-US" sz="2800" smtClean="0">
                <a:solidFill>
                  <a:srgbClr val="FF0000"/>
                </a:solidFill>
                <a:latin typeface="楷体" pitchFamily="49" charset="-122"/>
                <a:ea typeface="楷体" pitchFamily="49" charset="-122"/>
              </a:rPr>
              <a:t>局限性：</a:t>
            </a:r>
            <a:r>
              <a:rPr lang="zh-CN" altLang="en-US" sz="2800" smtClean="0">
                <a:latin typeface="楷体" pitchFamily="49" charset="-122"/>
                <a:ea typeface="楷体" pitchFamily="49" charset="-122"/>
              </a:rPr>
              <a:t>有限样本和计算单元情况下对复杂函数的表示能力有限，针对复杂分类问题其泛化能力受限。</a:t>
            </a:r>
            <a:endParaRPr lang="en-US" altLang="zh-CN" sz="2800" smtClean="0">
              <a:latin typeface="楷体" pitchFamily="49" charset="-122"/>
              <a:ea typeface="楷体"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p:cNvSpPr>
          <p:nvPr>
            <p:ph type="title"/>
          </p:nvPr>
        </p:nvSpPr>
        <p:spPr>
          <a:xfrm>
            <a:off x="457200" y="76200"/>
            <a:ext cx="8229600" cy="1143000"/>
          </a:xfrm>
        </p:spPr>
        <p:txBody>
          <a:bodyPr/>
          <a:lstStyle/>
          <a:p>
            <a:r>
              <a:rPr lang="zh-CN" altLang="en-US" smtClean="0">
                <a:latin typeface="Albertus Extra Bold"/>
                <a:ea typeface="黑体" pitchFamily="49" charset="-122"/>
              </a:rPr>
              <a:t>深度学习</a:t>
            </a:r>
          </a:p>
        </p:txBody>
      </p:sp>
      <p:sp>
        <p:nvSpPr>
          <p:cNvPr id="31746" name="Rectangle 3"/>
          <p:cNvSpPr>
            <a:spLocks noGrp="1"/>
          </p:cNvSpPr>
          <p:nvPr>
            <p:ph type="body" idx="1"/>
          </p:nvPr>
        </p:nvSpPr>
        <p:spPr/>
        <p:txBody>
          <a:bodyPr/>
          <a:lstStyle/>
          <a:p>
            <a:r>
              <a:rPr lang="en-US" altLang="zh-CN" sz="2800" b="1" smtClean="0">
                <a:latin typeface="楷体" pitchFamily="49" charset="-122"/>
                <a:ea typeface="楷体" pitchFamily="49" charset="-122"/>
              </a:rPr>
              <a:t>2006</a:t>
            </a:r>
            <a:r>
              <a:rPr lang="zh-CN" altLang="en-US" sz="2800" b="1" smtClean="0">
                <a:latin typeface="楷体" pitchFamily="49" charset="-122"/>
                <a:ea typeface="楷体" pitchFamily="49" charset="-122"/>
              </a:rPr>
              <a:t>年，加拿大多伦多大学教授、机器学习领域的泰斗</a:t>
            </a:r>
            <a:r>
              <a:rPr lang="en-US" altLang="zh-CN" sz="2800" b="1" smtClean="0">
                <a:latin typeface="楷体" pitchFamily="49" charset="-122"/>
                <a:ea typeface="楷体" pitchFamily="49" charset="-122"/>
              </a:rPr>
              <a:t>Geoffrey Hinton</a:t>
            </a:r>
            <a:r>
              <a:rPr lang="zh-CN" altLang="en-US" sz="2800" b="1" smtClean="0">
                <a:latin typeface="楷体" pitchFamily="49" charset="-122"/>
                <a:ea typeface="楷体" pitchFamily="49" charset="-122"/>
              </a:rPr>
              <a:t>在</a:t>
            </a:r>
            <a:r>
              <a:rPr lang="en-US" altLang="zh-CN" sz="2800" b="1" smtClean="0">
                <a:latin typeface="楷体" pitchFamily="49" charset="-122"/>
                <a:ea typeface="楷体" pitchFamily="49" charset="-122"/>
              </a:rPr>
              <a:t>《</a:t>
            </a:r>
            <a:r>
              <a:rPr lang="zh-CN" altLang="en-US" sz="2800" b="1" smtClean="0">
                <a:latin typeface="楷体" pitchFamily="49" charset="-122"/>
                <a:ea typeface="楷体" pitchFamily="49" charset="-122"/>
              </a:rPr>
              <a:t>科学</a:t>
            </a:r>
            <a:r>
              <a:rPr lang="en-US" altLang="zh-CN" sz="2800" b="1" smtClean="0">
                <a:latin typeface="楷体" pitchFamily="49" charset="-122"/>
                <a:ea typeface="楷体" pitchFamily="49" charset="-122"/>
              </a:rPr>
              <a:t>》</a:t>
            </a:r>
            <a:r>
              <a:rPr lang="zh-CN" altLang="en-US" sz="2800" b="1" smtClean="0">
                <a:latin typeface="楷体" pitchFamily="49" charset="-122"/>
                <a:ea typeface="楷体" pitchFamily="49" charset="-122"/>
              </a:rPr>
              <a:t>上发表论文提出深度学习主要观点：</a:t>
            </a:r>
          </a:p>
          <a:p>
            <a:pPr>
              <a:buFont typeface="Arial" charset="0"/>
              <a:buNone/>
            </a:pPr>
            <a:r>
              <a:rPr lang="en-US" altLang="zh-CN" sz="2800" b="1" smtClean="0">
                <a:latin typeface="楷体" pitchFamily="49" charset="-122"/>
                <a:ea typeface="楷体" pitchFamily="49" charset="-122"/>
              </a:rPr>
              <a:t>1</a:t>
            </a:r>
            <a:r>
              <a:rPr lang="zh-CN" altLang="en-US" sz="2800" b="1" smtClean="0">
                <a:latin typeface="楷体" pitchFamily="49" charset="-122"/>
                <a:ea typeface="楷体" pitchFamily="49" charset="-122"/>
              </a:rPr>
              <a:t>）多隐层的人工神经网络具有优异的特征学习能力，学习得到的特征对数据有更本质的刻画，从而有利于可视化或分类；</a:t>
            </a:r>
          </a:p>
          <a:p>
            <a:pPr>
              <a:buFont typeface="Arial" charset="0"/>
              <a:buNone/>
            </a:pPr>
            <a:r>
              <a:rPr lang="en-US" altLang="zh-CN" sz="2800" b="1" smtClean="0">
                <a:latin typeface="楷体" pitchFamily="49" charset="-122"/>
                <a:ea typeface="楷体" pitchFamily="49" charset="-122"/>
              </a:rPr>
              <a:t>2</a:t>
            </a:r>
            <a:r>
              <a:rPr lang="zh-CN" altLang="en-US" sz="2800" b="1" smtClean="0">
                <a:latin typeface="楷体" pitchFamily="49" charset="-122"/>
                <a:ea typeface="楷体" pitchFamily="49" charset="-122"/>
              </a:rPr>
              <a:t>）深度神经网络在训练上的难度，可以通过“逐层初始化”（</a:t>
            </a:r>
            <a:r>
              <a:rPr lang="en-US" altLang="zh-CN" sz="2800" b="1" smtClean="0">
                <a:latin typeface="楷体" pitchFamily="49" charset="-122"/>
                <a:ea typeface="楷体" pitchFamily="49" charset="-122"/>
              </a:rPr>
              <a:t>layer-wise pre-training</a:t>
            </a:r>
            <a:r>
              <a:rPr lang="zh-CN" altLang="en-US" sz="2800" b="1" smtClean="0">
                <a:latin typeface="楷体" pitchFamily="49" charset="-122"/>
                <a:ea typeface="楷体" pitchFamily="49" charset="-122"/>
              </a:rPr>
              <a:t>）来有效克服，逐层初始化可通过无监督学习实现的。</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a:t>
            </a:r>
          </a:p>
        </p:txBody>
      </p:sp>
      <p:sp>
        <p:nvSpPr>
          <p:cNvPr id="32770" name="Rectangle 3"/>
          <p:cNvSpPr>
            <a:spLocks noGrp="1"/>
          </p:cNvSpPr>
          <p:nvPr>
            <p:ph type="body" idx="1"/>
          </p:nvPr>
        </p:nvSpPr>
        <p:spPr/>
        <p:txBody>
          <a:bodyPr/>
          <a:lstStyle/>
          <a:p>
            <a:pPr>
              <a:lnSpc>
                <a:spcPct val="80000"/>
              </a:lnSpc>
            </a:pPr>
            <a:r>
              <a:rPr lang="zh-CN" altLang="en-US" sz="2800" smtClean="0">
                <a:solidFill>
                  <a:srgbClr val="FF0000"/>
                </a:solidFill>
                <a:latin typeface="楷体" pitchFamily="49" charset="-122"/>
                <a:ea typeface="楷体" pitchFamily="49" charset="-122"/>
              </a:rPr>
              <a:t>本质：</a:t>
            </a:r>
            <a:r>
              <a:rPr lang="zh-CN" altLang="en-US" sz="2800" smtClean="0">
                <a:latin typeface="楷体" pitchFamily="49" charset="-122"/>
                <a:ea typeface="楷体" pitchFamily="49" charset="-122"/>
              </a:rPr>
              <a:t>通过构建多隐层的模型和海量训练数据（可为无标签数据），来学习更有用的特征，从而最终提升分类或预测的准确性。 “深度模型”是手段，“特征学习”是目的。</a:t>
            </a:r>
          </a:p>
          <a:p>
            <a:pPr>
              <a:lnSpc>
                <a:spcPct val="80000"/>
              </a:lnSpc>
            </a:pPr>
            <a:r>
              <a:rPr lang="zh-CN" altLang="en-US" sz="2800" smtClean="0">
                <a:solidFill>
                  <a:srgbClr val="FF0000"/>
                </a:solidFill>
                <a:latin typeface="楷体" pitchFamily="49" charset="-122"/>
                <a:ea typeface="楷体" pitchFamily="49" charset="-122"/>
              </a:rPr>
              <a:t>与浅层学习区别：</a:t>
            </a:r>
            <a:endParaRPr lang="en-US" altLang="zh-CN" sz="2800" smtClean="0">
              <a:solidFill>
                <a:srgbClr val="FF0000"/>
              </a:solidFill>
              <a:latin typeface="楷体" pitchFamily="49" charset="-122"/>
              <a:ea typeface="楷体" pitchFamily="49" charset="-122"/>
            </a:endParaRPr>
          </a:p>
          <a:p>
            <a:pPr>
              <a:lnSpc>
                <a:spcPct val="80000"/>
              </a:lnSpc>
              <a:buFont typeface="Arial" charset="0"/>
              <a:buNone/>
            </a:pPr>
            <a:r>
              <a:rPr lang="en-US" altLang="zh-CN" sz="2800" smtClean="0">
                <a:latin typeface="楷体" pitchFamily="49" charset="-122"/>
                <a:ea typeface="楷体" pitchFamily="49" charset="-122"/>
              </a:rPr>
              <a:t>1</a:t>
            </a:r>
            <a:r>
              <a:rPr lang="zh-CN" altLang="en-US" sz="2800" smtClean="0">
                <a:latin typeface="楷体" pitchFamily="49" charset="-122"/>
                <a:ea typeface="楷体" pitchFamily="49" charset="-122"/>
              </a:rPr>
              <a:t>）强调了模型结构的深度，通常有</a:t>
            </a:r>
            <a:r>
              <a:rPr lang="en-US" altLang="zh-CN" sz="2800" smtClean="0">
                <a:latin typeface="楷体" pitchFamily="49" charset="-122"/>
                <a:ea typeface="楷体" pitchFamily="49" charset="-122"/>
              </a:rPr>
              <a:t>5-10</a:t>
            </a:r>
            <a:r>
              <a:rPr lang="zh-CN" altLang="en-US" sz="2800" smtClean="0">
                <a:latin typeface="楷体" pitchFamily="49" charset="-122"/>
                <a:ea typeface="楷体" pitchFamily="49" charset="-122"/>
              </a:rPr>
              <a:t>多层的隐层节点；</a:t>
            </a:r>
          </a:p>
          <a:p>
            <a:pPr>
              <a:lnSpc>
                <a:spcPct val="80000"/>
              </a:lnSpc>
              <a:buFont typeface="Arial" charset="0"/>
              <a:buNone/>
            </a:pPr>
            <a:r>
              <a:rPr lang="en-US" altLang="zh-CN" sz="2800" smtClean="0">
                <a:latin typeface="楷体" pitchFamily="49" charset="-122"/>
                <a:ea typeface="楷体" pitchFamily="49" charset="-122"/>
              </a:rPr>
              <a:t>2</a:t>
            </a:r>
            <a:r>
              <a:rPr lang="zh-CN" altLang="en-US" sz="2800" smtClean="0">
                <a:latin typeface="楷体" pitchFamily="49" charset="-122"/>
                <a:ea typeface="楷体" pitchFamily="49" charset="-122"/>
              </a:rPr>
              <a:t>）明确突出了特征学习的重要性，通过逐层特征变换，将样本在原空间的特征表示变换到一个新特征空间，从而使分类或预测更加容易。与人工规则构造特征的方法相比，利用大数据来学习特征，更能够刻画数据的丰富内在信息。</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p:cNvSpPr>
          <p:nvPr>
            <p:ph type="title"/>
          </p:nvPr>
        </p:nvSpPr>
        <p:spPr/>
        <p:txBody>
          <a:bodyPr/>
          <a:lstStyle/>
          <a:p>
            <a:r>
              <a:rPr lang="zh-CN" altLang="en-US" smtClean="0">
                <a:latin typeface="黑体" pitchFamily="49" charset="-122"/>
                <a:ea typeface="黑体" pitchFamily="49" charset="-122"/>
              </a:rPr>
              <a:t>目 录</a:t>
            </a:r>
          </a:p>
        </p:txBody>
      </p:sp>
      <p:sp>
        <p:nvSpPr>
          <p:cNvPr id="15362" name="Rectangle 3"/>
          <p:cNvSpPr>
            <a:spLocks noGrp="1"/>
          </p:cNvSpPr>
          <p:nvPr>
            <p:ph type="body" idx="1"/>
          </p:nvPr>
        </p:nvSpPr>
        <p:spPr/>
        <p:txBody>
          <a:bodyPr/>
          <a:lstStyle/>
          <a:p>
            <a:pPr>
              <a:lnSpc>
                <a:spcPct val="80000"/>
              </a:lnSpc>
            </a:pPr>
            <a:r>
              <a:rPr lang="zh-CN" altLang="en-US" sz="2800" dirty="0" smtClean="0">
                <a:latin typeface="Adobe Caslon Pro"/>
                <a:ea typeface="楷体" pitchFamily="49" charset="-122"/>
              </a:rPr>
              <a:t> 深度学习概念及背景</a:t>
            </a:r>
            <a:endParaRPr lang="en-US" altLang="zh-CN" sz="2800" dirty="0" smtClean="0">
              <a:latin typeface="Adobe Caslon Pro"/>
              <a:ea typeface="楷体" pitchFamily="49" charset="-122"/>
            </a:endParaRPr>
          </a:p>
          <a:p>
            <a:pPr>
              <a:lnSpc>
                <a:spcPct val="80000"/>
              </a:lnSpc>
            </a:pPr>
            <a:r>
              <a:rPr lang="zh-CN" altLang="en-US" sz="2800" dirty="0" smtClean="0">
                <a:latin typeface="Adobe Caslon Pro"/>
                <a:ea typeface="楷体" pitchFamily="49" charset="-122"/>
              </a:rPr>
              <a:t>自编码器（</a:t>
            </a:r>
            <a:r>
              <a:rPr lang="en-US" altLang="zh-CN" sz="2800" dirty="0" smtClean="0">
                <a:latin typeface="Adobe Caslon Pro"/>
                <a:ea typeface="楷体" pitchFamily="49" charset="-122"/>
              </a:rPr>
              <a:t>AE</a:t>
            </a:r>
            <a:r>
              <a:rPr lang="zh-CN" altLang="en-US" sz="2800" dirty="0" smtClean="0">
                <a:latin typeface="Adobe Caslon Pro"/>
                <a:ea typeface="楷体" pitchFamily="49" charset="-122"/>
              </a:rPr>
              <a:t>）</a:t>
            </a:r>
            <a:endParaRPr lang="en-US" altLang="zh-CN" sz="2800" dirty="0" smtClean="0">
              <a:latin typeface="Adobe Caslon Pro"/>
              <a:ea typeface="楷体" pitchFamily="49" charset="-122"/>
            </a:endParaRPr>
          </a:p>
          <a:p>
            <a:pPr>
              <a:lnSpc>
                <a:spcPct val="80000"/>
              </a:lnSpc>
            </a:pPr>
            <a:r>
              <a:rPr lang="zh-CN" altLang="en-US" sz="2800" dirty="0" smtClean="0">
                <a:latin typeface="Adobe Caslon Pro"/>
                <a:ea typeface="楷体" pitchFamily="49" charset="-122"/>
              </a:rPr>
              <a:t>栈式自编码器（</a:t>
            </a:r>
            <a:r>
              <a:rPr lang="en-US" altLang="zh-CN" sz="2800" dirty="0" smtClean="0">
                <a:latin typeface="Adobe Caslon Pro"/>
                <a:ea typeface="楷体" pitchFamily="49" charset="-122"/>
              </a:rPr>
              <a:t>SAE</a:t>
            </a:r>
            <a:r>
              <a:rPr lang="zh-CN" altLang="en-US" sz="2800" dirty="0" smtClean="0">
                <a:latin typeface="Adobe Caslon Pro"/>
                <a:ea typeface="楷体" pitchFamily="49" charset="-122"/>
              </a:rPr>
              <a:t>）</a:t>
            </a:r>
          </a:p>
          <a:p>
            <a:pPr>
              <a:lnSpc>
                <a:spcPct val="80000"/>
              </a:lnSpc>
            </a:pPr>
            <a:r>
              <a:rPr lang="zh-CN" altLang="en-US" sz="2800" dirty="0" smtClean="0">
                <a:latin typeface="黑体" pitchFamily="49" charset="-122"/>
                <a:ea typeface="楷体" pitchFamily="49" charset="-122"/>
              </a:rPr>
              <a:t>卷积神经网络（</a:t>
            </a:r>
            <a:r>
              <a:rPr lang="en-US" altLang="zh-CN" sz="2800" dirty="0" smtClean="0">
                <a:latin typeface="黑体" pitchFamily="49" charset="-122"/>
                <a:ea typeface="楷体" pitchFamily="49" charset="-122"/>
              </a:rPr>
              <a:t>CNN</a:t>
            </a:r>
            <a:r>
              <a:rPr lang="zh-CN" altLang="en-US" sz="2800" dirty="0" smtClean="0">
                <a:latin typeface="黑体" pitchFamily="49" charset="-122"/>
                <a:ea typeface="楷体" pitchFamily="49" charset="-122"/>
              </a:rPr>
              <a:t>）</a:t>
            </a:r>
          </a:p>
          <a:p>
            <a:pPr>
              <a:lnSpc>
                <a:spcPct val="80000"/>
              </a:lnSpc>
            </a:pPr>
            <a:r>
              <a:rPr lang="zh-CN" altLang="en-US" sz="2800" dirty="0" smtClean="0">
                <a:latin typeface="Adobe Caslon Pro"/>
                <a:ea typeface="楷体" pitchFamily="49" charset="-122"/>
              </a:rPr>
              <a:t>深度学习的应用</a:t>
            </a:r>
          </a:p>
          <a:p>
            <a:pPr>
              <a:lnSpc>
                <a:spcPct val="80000"/>
              </a:lnSpc>
            </a:pPr>
            <a:r>
              <a:rPr lang="zh-CN" altLang="en-US" sz="2800" dirty="0" smtClean="0">
                <a:latin typeface="Adobe Caslon Pro"/>
                <a:ea typeface="楷体" pitchFamily="49" charset="-122"/>
              </a:rPr>
              <a:t>总结</a:t>
            </a:r>
            <a:endParaRPr lang="zh-CN" altLang="en-US" sz="2800" dirty="0" smtClean="0">
              <a:latin typeface="Adobe Caslon Pro"/>
            </a:endParaRPr>
          </a:p>
          <a:p>
            <a:pPr>
              <a:lnSpc>
                <a:spcPct val="80000"/>
              </a:lnSpc>
            </a:pPr>
            <a:endParaRPr lang="zh-CN" altLang="en-US" sz="2800" dirty="0" smtClean="0">
              <a:latin typeface="Adobe Caslon Pro"/>
            </a:endParaRP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p:cNvSpPr>
          <p:nvPr>
            <p:ph type="title"/>
          </p:nvPr>
        </p:nvSpPr>
        <p:spPr/>
        <p:txBody>
          <a:bodyPr/>
          <a:lstStyle/>
          <a:p>
            <a:r>
              <a:rPr lang="zh-CN" altLang="en-US" smtClean="0">
                <a:latin typeface="Albertus Extra Bold"/>
                <a:ea typeface="黑体" pitchFamily="49" charset="-122"/>
              </a:rPr>
              <a:t>深度学习</a:t>
            </a:r>
          </a:p>
        </p:txBody>
      </p:sp>
      <p:sp>
        <p:nvSpPr>
          <p:cNvPr id="33794" name="Rectangle 3"/>
          <p:cNvSpPr>
            <a:spLocks noGrp="1"/>
          </p:cNvSpPr>
          <p:nvPr>
            <p:ph type="body" idx="1"/>
          </p:nvPr>
        </p:nvSpPr>
        <p:spPr/>
        <p:txBody>
          <a:bodyPr/>
          <a:lstStyle/>
          <a:p>
            <a:r>
              <a:rPr lang="zh-CN" altLang="en-US" smtClean="0">
                <a:latin typeface="Adobe Caslon Pro"/>
                <a:ea typeface="楷体" pitchFamily="49" charset="-122"/>
              </a:rPr>
              <a:t>好处：可通过学习一种深层非线性网络结构，实现复杂函数逼近，表征输入数据分布式表示。</a:t>
            </a:r>
          </a:p>
        </p:txBody>
      </p:sp>
      <p:pic>
        <p:nvPicPr>
          <p:cNvPr id="33795" name="Picture 4"/>
          <p:cNvPicPr>
            <a:picLocks noChangeAspect="1" noChangeArrowheads="1"/>
          </p:cNvPicPr>
          <p:nvPr/>
        </p:nvPicPr>
        <p:blipFill>
          <a:blip r:embed="rId2"/>
          <a:srcRect/>
          <a:stretch>
            <a:fillRect/>
          </a:stretch>
        </p:blipFill>
        <p:spPr bwMode="auto">
          <a:xfrm>
            <a:off x="581025" y="3724275"/>
            <a:ext cx="8305800" cy="2062163"/>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p:cNvSpPr>
          <p:nvPr>
            <p:ph type="title"/>
          </p:nvPr>
        </p:nvSpPr>
        <p:spPr>
          <a:xfrm>
            <a:off x="457200" y="0"/>
            <a:ext cx="8229600" cy="1143000"/>
          </a:xfrm>
        </p:spPr>
        <p:txBody>
          <a:bodyPr/>
          <a:lstStyle/>
          <a:p>
            <a:r>
              <a:rPr lang="zh-CN" altLang="en-US" smtClean="0">
                <a:latin typeface="黑体" pitchFamily="49" charset="-122"/>
                <a:ea typeface="黑体" pitchFamily="49" charset="-122"/>
              </a:rPr>
              <a:t>深度学习 </a:t>
            </a:r>
            <a:r>
              <a:rPr lang="en-US" altLang="zh-CN" smtClean="0">
                <a:latin typeface="黑体" pitchFamily="49" charset="-122"/>
                <a:ea typeface="黑体" pitchFamily="49" charset="-122"/>
              </a:rPr>
              <a:t>vs.</a:t>
            </a:r>
            <a:r>
              <a:rPr lang="zh-CN" altLang="en-US" smtClean="0">
                <a:latin typeface="黑体" pitchFamily="49" charset="-122"/>
                <a:ea typeface="黑体" pitchFamily="49" charset="-122"/>
              </a:rPr>
              <a:t> 神经网络</a:t>
            </a:r>
          </a:p>
        </p:txBody>
      </p:sp>
      <p:sp>
        <p:nvSpPr>
          <p:cNvPr id="34818" name="Rectangle 3"/>
          <p:cNvSpPr>
            <a:spLocks noGrp="1"/>
          </p:cNvSpPr>
          <p:nvPr>
            <p:ph type="body" idx="1"/>
          </p:nvPr>
        </p:nvSpPr>
        <p:spPr/>
        <p:txBody>
          <a:bodyPr/>
          <a:lstStyle/>
          <a:p>
            <a:pPr>
              <a:buFont typeface="Wingdings" pitchFamily="2" charset="2"/>
              <a:buNone/>
            </a:pPr>
            <a:r>
              <a:rPr lang="zh-CN" altLang="en-US" u="sng" smtClean="0">
                <a:latin typeface="Adobe Caslon Pro"/>
                <a:ea typeface="楷体" pitchFamily="49" charset="-122"/>
              </a:rPr>
              <a:t>神经网络</a:t>
            </a:r>
            <a:r>
              <a:rPr lang="zh-CN" altLang="en-US" smtClean="0">
                <a:latin typeface="Adobe Caslon Pro"/>
                <a:ea typeface="楷体" pitchFamily="49" charset="-122"/>
              </a:rPr>
              <a:t> ：                   </a:t>
            </a:r>
            <a:r>
              <a:rPr lang="zh-CN" altLang="en-US" u="sng" smtClean="0">
                <a:latin typeface="Adobe Caslon Pro"/>
                <a:ea typeface="楷体" pitchFamily="49" charset="-122"/>
              </a:rPr>
              <a:t>深度学习</a:t>
            </a:r>
            <a:r>
              <a:rPr lang="zh-CN" altLang="en-US" smtClean="0">
                <a:latin typeface="Adobe Caslon Pro"/>
                <a:ea typeface="楷体" pitchFamily="49" charset="-122"/>
              </a:rPr>
              <a:t>：</a:t>
            </a:r>
          </a:p>
        </p:txBody>
      </p:sp>
      <p:pic>
        <p:nvPicPr>
          <p:cNvPr id="34819" name="Picture 4"/>
          <p:cNvPicPr>
            <a:picLocks noChangeAspect="1" noChangeArrowheads="1"/>
          </p:cNvPicPr>
          <p:nvPr/>
        </p:nvPicPr>
        <p:blipFill>
          <a:blip r:embed="rId2"/>
          <a:srcRect/>
          <a:stretch>
            <a:fillRect/>
          </a:stretch>
        </p:blipFill>
        <p:spPr bwMode="auto">
          <a:xfrm>
            <a:off x="557213" y="2438400"/>
            <a:ext cx="3800475" cy="2809875"/>
          </a:xfrm>
          <a:prstGeom prst="rect">
            <a:avLst/>
          </a:prstGeom>
          <a:noFill/>
          <a:ln w="9525">
            <a:noFill/>
            <a:miter lim="800000"/>
            <a:headEnd/>
            <a:tailEnd/>
          </a:ln>
        </p:spPr>
      </p:pic>
      <p:pic>
        <p:nvPicPr>
          <p:cNvPr id="34820" name="Picture 5"/>
          <p:cNvPicPr>
            <a:picLocks noChangeAspect="1" noChangeArrowheads="1"/>
          </p:cNvPicPr>
          <p:nvPr/>
        </p:nvPicPr>
        <p:blipFill>
          <a:blip r:embed="rId3"/>
          <a:srcRect/>
          <a:stretch>
            <a:fillRect/>
          </a:stretch>
        </p:blipFill>
        <p:spPr bwMode="auto">
          <a:xfrm>
            <a:off x="4814888" y="2400300"/>
            <a:ext cx="3074987" cy="38862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p:cNvSpPr>
          <p:nvPr>
            <p:ph type="title"/>
          </p:nvPr>
        </p:nvSpPr>
        <p:spPr>
          <a:xfrm>
            <a:off x="457200" y="0"/>
            <a:ext cx="8229600" cy="1143000"/>
          </a:xfrm>
        </p:spPr>
        <p:txBody>
          <a:bodyPr/>
          <a:lstStyle/>
          <a:p>
            <a:r>
              <a:rPr lang="zh-CN" altLang="en-US" smtClean="0">
                <a:latin typeface="黑体" pitchFamily="49" charset="-122"/>
                <a:ea typeface="黑体" pitchFamily="49" charset="-122"/>
              </a:rPr>
              <a:t>深度学习 </a:t>
            </a:r>
            <a:r>
              <a:rPr lang="en-US" altLang="zh-CN" smtClean="0">
                <a:latin typeface="黑体" pitchFamily="49" charset="-122"/>
                <a:ea typeface="黑体" pitchFamily="49" charset="-122"/>
              </a:rPr>
              <a:t>vs.</a:t>
            </a:r>
            <a:r>
              <a:rPr lang="zh-CN" altLang="en-US" smtClean="0">
                <a:latin typeface="黑体" pitchFamily="49" charset="-122"/>
                <a:ea typeface="黑体" pitchFamily="49" charset="-122"/>
              </a:rPr>
              <a:t> 神经网络</a:t>
            </a:r>
          </a:p>
        </p:txBody>
      </p:sp>
      <p:sp>
        <p:nvSpPr>
          <p:cNvPr id="35842" name="Rectangle 3"/>
          <p:cNvSpPr>
            <a:spLocks noGrp="1"/>
          </p:cNvSpPr>
          <p:nvPr>
            <p:ph type="body" idx="1"/>
          </p:nvPr>
        </p:nvSpPr>
        <p:spPr>
          <a:xfrm>
            <a:off x="457200" y="1308100"/>
            <a:ext cx="8534400" cy="5821363"/>
          </a:xfrm>
        </p:spPr>
        <p:txBody>
          <a:bodyPr/>
          <a:lstStyle/>
          <a:p>
            <a:pPr>
              <a:lnSpc>
                <a:spcPct val="90000"/>
              </a:lnSpc>
              <a:buFont typeface="Arial" charset="0"/>
              <a:buNone/>
            </a:pPr>
            <a:r>
              <a:rPr lang="zh-CN" altLang="en-US" sz="2800" b="1" smtClean="0">
                <a:solidFill>
                  <a:srgbClr val="FF0000"/>
                </a:solidFill>
                <a:latin typeface="楷体" pitchFamily="49" charset="-122"/>
                <a:ea typeface="楷体" pitchFamily="49" charset="-122"/>
              </a:rPr>
              <a:t>相同点：</a:t>
            </a:r>
            <a:r>
              <a:rPr lang="zh-CN" altLang="en-US" sz="2800" smtClean="0">
                <a:latin typeface="楷体" pitchFamily="49" charset="-122"/>
                <a:ea typeface="楷体" pitchFamily="49" charset="-122"/>
              </a:rPr>
              <a:t>二者均采用分层结构，系统包括输入层、隐层（多层）、输出层组成的多层网络，只有相邻层节点之间有连接，同一层以及跨层节点之间相互无连接，每一层可以看作是一个</a:t>
            </a:r>
            <a:r>
              <a:rPr lang="en-US" altLang="zh-CN" sz="2800" smtClean="0">
                <a:latin typeface="楷体" pitchFamily="49" charset="-122"/>
                <a:ea typeface="楷体" pitchFamily="49" charset="-122"/>
              </a:rPr>
              <a:t>logistic </a:t>
            </a:r>
            <a:r>
              <a:rPr lang="zh-CN" altLang="en-US" sz="2800" smtClean="0">
                <a:latin typeface="楷体" pitchFamily="49" charset="-122"/>
                <a:ea typeface="楷体" pitchFamily="49" charset="-122"/>
              </a:rPr>
              <a:t>回归模型。</a:t>
            </a:r>
          </a:p>
          <a:p>
            <a:pPr>
              <a:lnSpc>
                <a:spcPct val="90000"/>
              </a:lnSpc>
              <a:buFont typeface="Arial" charset="0"/>
              <a:buNone/>
            </a:pPr>
            <a:r>
              <a:rPr lang="zh-CN" altLang="en-US" sz="2800" b="1" smtClean="0">
                <a:solidFill>
                  <a:srgbClr val="FF0000"/>
                </a:solidFill>
                <a:latin typeface="楷体" pitchFamily="49" charset="-122"/>
                <a:ea typeface="楷体" pitchFamily="49" charset="-122"/>
              </a:rPr>
              <a:t>不同点：</a:t>
            </a:r>
          </a:p>
          <a:p>
            <a:pPr>
              <a:lnSpc>
                <a:spcPct val="90000"/>
              </a:lnSpc>
              <a:buFont typeface="Arial" charset="0"/>
              <a:buNone/>
            </a:pPr>
            <a:r>
              <a:rPr lang="zh-CN" altLang="en-US" sz="2800" u="sng" smtClean="0">
                <a:latin typeface="楷体" pitchFamily="49" charset="-122"/>
                <a:ea typeface="楷体" pitchFamily="49" charset="-122"/>
              </a:rPr>
              <a:t>神经网络</a:t>
            </a:r>
            <a:r>
              <a:rPr lang="zh-CN" altLang="en-US" sz="2800" smtClean="0">
                <a:latin typeface="楷体" pitchFamily="49" charset="-122"/>
                <a:ea typeface="楷体" pitchFamily="49" charset="-122"/>
              </a:rPr>
              <a:t>：采用</a:t>
            </a:r>
            <a:r>
              <a:rPr lang="en-US" altLang="zh-CN" sz="2800" smtClean="0">
                <a:latin typeface="楷体" pitchFamily="49" charset="-122"/>
                <a:ea typeface="楷体" pitchFamily="49" charset="-122"/>
              </a:rPr>
              <a:t>BP</a:t>
            </a:r>
            <a:r>
              <a:rPr lang="zh-CN" altLang="en-US" sz="2800" smtClean="0">
                <a:latin typeface="楷体" pitchFamily="49" charset="-122"/>
                <a:ea typeface="楷体" pitchFamily="49" charset="-122"/>
              </a:rPr>
              <a:t>算法调整参数，即采用迭代算法来训练整个网络。随机设定初值，计算当前网络的输出，然后根据当前输出和样本真实标签之间的差去改变前面各层的参数，直到收敛；</a:t>
            </a:r>
          </a:p>
          <a:p>
            <a:pPr>
              <a:lnSpc>
                <a:spcPct val="90000"/>
              </a:lnSpc>
              <a:buFont typeface="Arial" charset="0"/>
              <a:buNone/>
            </a:pPr>
            <a:r>
              <a:rPr lang="zh-CN" altLang="en-US" sz="2800" u="sng" smtClean="0">
                <a:latin typeface="楷体" pitchFamily="49" charset="-122"/>
                <a:ea typeface="楷体" pitchFamily="49" charset="-122"/>
              </a:rPr>
              <a:t>深度学习</a:t>
            </a:r>
            <a:r>
              <a:rPr lang="zh-CN" altLang="en-US" sz="2800" smtClean="0">
                <a:latin typeface="楷体" pitchFamily="49" charset="-122"/>
                <a:ea typeface="楷体" pitchFamily="49" charset="-122"/>
              </a:rPr>
              <a:t>：采用逐层训练机制。采用该机制的原因在于如果采用</a:t>
            </a:r>
            <a:r>
              <a:rPr lang="en-US" altLang="zh-CN" sz="2800" smtClean="0">
                <a:latin typeface="楷体" pitchFamily="49" charset="-122"/>
                <a:ea typeface="楷体" pitchFamily="49" charset="-122"/>
              </a:rPr>
              <a:t>BP</a:t>
            </a:r>
            <a:r>
              <a:rPr lang="zh-CN" altLang="en-US" sz="2800" smtClean="0">
                <a:latin typeface="楷体" pitchFamily="49" charset="-122"/>
                <a:ea typeface="楷体" pitchFamily="49" charset="-122"/>
              </a:rPr>
              <a:t>机制，对于一个</a:t>
            </a:r>
            <a:r>
              <a:rPr lang="en-US" altLang="zh-CN" sz="2800" smtClean="0">
                <a:latin typeface="楷体" pitchFamily="49" charset="-122"/>
                <a:ea typeface="楷体" pitchFamily="49" charset="-122"/>
              </a:rPr>
              <a:t>deep network</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7</a:t>
            </a:r>
            <a:r>
              <a:rPr lang="zh-CN" altLang="en-US" sz="2800" smtClean="0">
                <a:latin typeface="楷体" pitchFamily="49" charset="-122"/>
                <a:ea typeface="楷体" pitchFamily="49" charset="-122"/>
              </a:rPr>
              <a:t>层以上），残差传播到最前面的层将变得很小，出现所谓的</a:t>
            </a:r>
            <a:r>
              <a:rPr lang="en-US" altLang="zh-CN" sz="2800" smtClean="0">
                <a:latin typeface="楷体" pitchFamily="49" charset="-122"/>
                <a:ea typeface="楷体" pitchFamily="49" charset="-122"/>
              </a:rPr>
              <a:t>gradient diffusion</a:t>
            </a:r>
            <a:r>
              <a:rPr lang="zh-CN" altLang="en-US" sz="2800" smtClean="0">
                <a:latin typeface="楷体" pitchFamily="49" charset="-122"/>
                <a:ea typeface="楷体" pitchFamily="49" charset="-122"/>
              </a:rPr>
              <a:t>（梯度扩散）。</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p:cNvSpPr>
          <p:nvPr>
            <p:ph type="title"/>
          </p:nvPr>
        </p:nvSpPr>
        <p:spPr/>
        <p:txBody>
          <a:bodyPr/>
          <a:lstStyle/>
          <a:p>
            <a:r>
              <a:rPr lang="zh-CN" altLang="en-US" smtClean="0">
                <a:latin typeface="黑体" pitchFamily="49" charset="-122"/>
                <a:ea typeface="黑体" pitchFamily="49" charset="-122"/>
              </a:rPr>
              <a:t>深度学习 </a:t>
            </a:r>
            <a:r>
              <a:rPr lang="en-US" altLang="zh-CN" smtClean="0">
                <a:latin typeface="黑体" pitchFamily="49" charset="-122"/>
                <a:ea typeface="黑体" pitchFamily="49" charset="-122"/>
              </a:rPr>
              <a:t>vs.</a:t>
            </a:r>
            <a:r>
              <a:rPr lang="zh-CN" altLang="en-US" smtClean="0">
                <a:latin typeface="黑体" pitchFamily="49" charset="-122"/>
                <a:ea typeface="黑体" pitchFamily="49" charset="-122"/>
              </a:rPr>
              <a:t> 神经网络</a:t>
            </a:r>
          </a:p>
        </p:txBody>
      </p:sp>
      <p:sp>
        <p:nvSpPr>
          <p:cNvPr id="36866" name="Rectangle 3"/>
          <p:cNvSpPr>
            <a:spLocks noGrp="1"/>
          </p:cNvSpPr>
          <p:nvPr>
            <p:ph type="body" idx="1"/>
          </p:nvPr>
        </p:nvSpPr>
        <p:spPr/>
        <p:txBody>
          <a:bodyPr/>
          <a:lstStyle/>
          <a:p>
            <a:r>
              <a:rPr lang="zh-CN" altLang="en-US" u="sng" smtClean="0">
                <a:latin typeface="楷体" pitchFamily="49" charset="-122"/>
                <a:ea typeface="楷体" pitchFamily="49" charset="-122"/>
              </a:rPr>
              <a:t>神经网络的局限性</a:t>
            </a:r>
            <a:r>
              <a:rPr lang="zh-CN" altLang="en-US" smtClean="0">
                <a:latin typeface="楷体" pitchFamily="49" charset="-122"/>
                <a:ea typeface="楷体" pitchFamily="49" charset="-122"/>
              </a:rPr>
              <a:t>：</a:t>
            </a:r>
          </a:p>
          <a:p>
            <a:endParaRPr lang="zh-CN" altLang="en-US" smtClean="0">
              <a:latin typeface="楷体" pitchFamily="49" charset="-122"/>
              <a:ea typeface="楷体" pitchFamily="49" charset="-122"/>
            </a:endParaRPr>
          </a:p>
          <a:p>
            <a:pPr>
              <a:buFont typeface="Arial" charset="0"/>
              <a:buNone/>
            </a:pPr>
            <a:r>
              <a:rPr lang="en-US" altLang="zh-CN" smtClean="0">
                <a:latin typeface="楷体" pitchFamily="49" charset="-122"/>
                <a:ea typeface="楷体" pitchFamily="49" charset="-122"/>
              </a:rPr>
              <a:t>1</a:t>
            </a:r>
            <a:r>
              <a:rPr lang="zh-CN" altLang="en-US" smtClean="0">
                <a:latin typeface="楷体" pitchFamily="49" charset="-122"/>
                <a:ea typeface="楷体" pitchFamily="49" charset="-122"/>
              </a:rPr>
              <a:t>）比较容易过拟合，参数比较难调整，而且需要不少技巧；</a:t>
            </a:r>
          </a:p>
          <a:p>
            <a:pPr>
              <a:buFont typeface="Arial" charset="0"/>
              <a:buNone/>
            </a:pPr>
            <a:r>
              <a:rPr lang="en-US" altLang="zh-CN" smtClean="0">
                <a:latin typeface="楷体" pitchFamily="49" charset="-122"/>
                <a:ea typeface="楷体" pitchFamily="49" charset="-122"/>
              </a:rPr>
              <a:t>2</a:t>
            </a:r>
            <a:r>
              <a:rPr lang="zh-CN" altLang="en-US" smtClean="0">
                <a:latin typeface="楷体" pitchFamily="49" charset="-122"/>
                <a:ea typeface="楷体" pitchFamily="49" charset="-122"/>
              </a:rPr>
              <a:t>）训练速度比较慢，在层次比较少（小于等于</a:t>
            </a:r>
            <a:r>
              <a:rPr lang="en-US" altLang="zh-CN" smtClean="0">
                <a:latin typeface="楷体" pitchFamily="49" charset="-122"/>
                <a:ea typeface="楷体" pitchFamily="49" charset="-122"/>
              </a:rPr>
              <a:t>3</a:t>
            </a:r>
            <a:r>
              <a:rPr lang="zh-CN" altLang="en-US" smtClean="0">
                <a:latin typeface="楷体" pitchFamily="49" charset="-122"/>
                <a:ea typeface="楷体" pitchFamily="49" charset="-122"/>
              </a:rPr>
              <a:t>）的情况下效果并不比其它方法更优；</a:t>
            </a:r>
          </a:p>
          <a:p>
            <a:pPr>
              <a:buFont typeface="Arial" charset="0"/>
              <a:buNone/>
            </a:pPr>
            <a:endParaRPr lang="zh-CN" altLang="en-US" b="1" smtClean="0">
              <a:latin typeface="楷体" pitchFamily="49" charset="-122"/>
              <a:ea typeface="楷体"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p:cNvSpPr>
          <p:nvPr>
            <p:ph type="title"/>
          </p:nvPr>
        </p:nvSpPr>
        <p:spPr/>
        <p:txBody>
          <a:bodyPr/>
          <a:lstStyle/>
          <a:p>
            <a:r>
              <a:rPr lang="zh-CN" altLang="en-US" smtClean="0">
                <a:latin typeface="Albertus Extra Bold"/>
                <a:ea typeface="黑体" pitchFamily="49" charset="-122"/>
              </a:rPr>
              <a:t>深度学习训练过程</a:t>
            </a:r>
          </a:p>
        </p:txBody>
      </p:sp>
      <p:sp>
        <p:nvSpPr>
          <p:cNvPr id="37890" name="Rectangle 3"/>
          <p:cNvSpPr>
            <a:spLocks noGrp="1"/>
          </p:cNvSpPr>
          <p:nvPr>
            <p:ph type="body" idx="1"/>
          </p:nvPr>
        </p:nvSpPr>
        <p:spPr>
          <a:xfrm>
            <a:off x="457200" y="1600200"/>
            <a:ext cx="8229600" cy="3429000"/>
          </a:xfrm>
        </p:spPr>
        <p:txBody>
          <a:bodyPr/>
          <a:lstStyle/>
          <a:p>
            <a:r>
              <a:rPr lang="zh-CN" altLang="en-US" sz="2800" smtClean="0">
                <a:latin typeface="楷体" pitchFamily="49" charset="-122"/>
                <a:ea typeface="楷体" pitchFamily="49" charset="-122"/>
              </a:rPr>
              <a:t>不采用</a:t>
            </a:r>
            <a:r>
              <a:rPr lang="en-US" altLang="zh-CN" sz="2800" smtClean="0">
                <a:latin typeface="楷体" pitchFamily="49" charset="-122"/>
                <a:ea typeface="楷体" pitchFamily="49" charset="-122"/>
              </a:rPr>
              <a:t>BP</a:t>
            </a:r>
            <a:r>
              <a:rPr lang="zh-CN" altLang="en-US" sz="2800" smtClean="0">
                <a:latin typeface="楷体" pitchFamily="49" charset="-122"/>
                <a:ea typeface="楷体" pitchFamily="49" charset="-122"/>
              </a:rPr>
              <a:t>算法的原因</a:t>
            </a:r>
          </a:p>
          <a:p>
            <a:pPr>
              <a:buFont typeface="Arial" charset="0"/>
              <a:buNone/>
            </a:pP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1</a:t>
            </a:r>
            <a:r>
              <a:rPr lang="zh-CN" altLang="en-US" sz="2800" smtClean="0">
                <a:latin typeface="楷体" pitchFamily="49" charset="-122"/>
                <a:ea typeface="楷体" pitchFamily="49" charset="-122"/>
              </a:rPr>
              <a:t>）反馈调整时，梯度越来越稀疏，从顶层越往下，误差校正信号越来越小；</a:t>
            </a:r>
          </a:p>
          <a:p>
            <a:pPr>
              <a:buFont typeface="Arial" charset="0"/>
              <a:buNone/>
            </a:pP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2</a:t>
            </a:r>
            <a:r>
              <a:rPr lang="zh-CN" altLang="en-US" sz="2800" smtClean="0">
                <a:latin typeface="楷体" pitchFamily="49" charset="-122"/>
                <a:ea typeface="楷体" pitchFamily="49" charset="-122"/>
              </a:rPr>
              <a:t>）收敛易至局部最小，由于是采用随机值初始化，当初值是远离最优区域时易导致这一情况；</a:t>
            </a:r>
          </a:p>
          <a:p>
            <a:pPr>
              <a:buFont typeface="Arial" charset="0"/>
              <a:buNone/>
            </a:pP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3</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BP</a:t>
            </a:r>
            <a:r>
              <a:rPr lang="zh-CN" altLang="en-US" sz="2800" smtClean="0">
                <a:latin typeface="楷体" pitchFamily="49" charset="-122"/>
                <a:ea typeface="楷体" pitchFamily="49" charset="-122"/>
              </a:rPr>
              <a:t>算法需要有标签数据来训练，但大部分数据是无标签的；</a:t>
            </a:r>
          </a:p>
        </p:txBody>
      </p:sp>
      <p:pic>
        <p:nvPicPr>
          <p:cNvPr id="37891" name="Picture 4"/>
          <p:cNvPicPr>
            <a:picLocks noChangeAspect="1" noChangeArrowheads="1"/>
          </p:cNvPicPr>
          <p:nvPr/>
        </p:nvPicPr>
        <p:blipFill>
          <a:blip r:embed="rId2"/>
          <a:srcRect/>
          <a:stretch>
            <a:fillRect/>
          </a:stretch>
        </p:blipFill>
        <p:spPr bwMode="auto">
          <a:xfrm>
            <a:off x="742950" y="4954588"/>
            <a:ext cx="3657600" cy="1846262"/>
          </a:xfrm>
          <a:prstGeom prst="rect">
            <a:avLst/>
          </a:prstGeom>
          <a:noFill/>
          <a:ln w="9525">
            <a:noFill/>
            <a:miter lim="800000"/>
            <a:headEnd/>
            <a:tailEnd/>
          </a:ln>
        </p:spPr>
      </p:pic>
      <p:pic>
        <p:nvPicPr>
          <p:cNvPr id="37892" name="Picture 5"/>
          <p:cNvPicPr>
            <a:picLocks noChangeAspect="1" noChangeArrowheads="1"/>
          </p:cNvPicPr>
          <p:nvPr/>
        </p:nvPicPr>
        <p:blipFill>
          <a:blip r:embed="rId3"/>
          <a:srcRect/>
          <a:stretch>
            <a:fillRect/>
          </a:stretch>
        </p:blipFill>
        <p:spPr bwMode="auto">
          <a:xfrm>
            <a:off x="4495800" y="4948238"/>
            <a:ext cx="3948113" cy="1838325"/>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深度学习训练过程</a:t>
            </a:r>
          </a:p>
        </p:txBody>
      </p:sp>
      <p:sp>
        <p:nvSpPr>
          <p:cNvPr id="38914" name="Rectangle 3"/>
          <p:cNvSpPr>
            <a:spLocks noGrp="1"/>
          </p:cNvSpPr>
          <p:nvPr>
            <p:ph type="body" idx="1"/>
          </p:nvPr>
        </p:nvSpPr>
        <p:spPr/>
        <p:txBody>
          <a:bodyPr/>
          <a:lstStyle/>
          <a:p>
            <a:r>
              <a:rPr lang="zh-CN" altLang="en-US" smtClean="0">
                <a:latin typeface="Adobe Caslon Pro"/>
                <a:ea typeface="楷体" pitchFamily="49" charset="-122"/>
              </a:rPr>
              <a:t>第一步：采用自下而上的无监督学习</a:t>
            </a:r>
          </a:p>
          <a:p>
            <a:pPr>
              <a:buFont typeface="Arial" charset="0"/>
              <a:buNone/>
            </a:pPr>
            <a:r>
              <a:rPr lang="en-US" altLang="zh-CN" smtClean="0">
                <a:latin typeface="楷体" pitchFamily="49" charset="-122"/>
                <a:ea typeface="楷体" pitchFamily="49" charset="-122"/>
              </a:rPr>
              <a:t>1</a:t>
            </a:r>
            <a:r>
              <a:rPr lang="zh-CN" altLang="en-US" smtClean="0">
                <a:latin typeface="楷体" pitchFamily="49" charset="-122"/>
                <a:ea typeface="楷体" pitchFamily="49" charset="-122"/>
              </a:rPr>
              <a:t>）逐层构建单层神经元。</a:t>
            </a:r>
          </a:p>
          <a:p>
            <a:pPr>
              <a:buFont typeface="Arial" charset="0"/>
              <a:buNone/>
            </a:pPr>
            <a:r>
              <a:rPr lang="en-US" altLang="zh-CN" smtClean="0">
                <a:latin typeface="楷体" pitchFamily="49" charset="-122"/>
                <a:ea typeface="楷体" pitchFamily="49" charset="-122"/>
              </a:rPr>
              <a:t>2</a:t>
            </a:r>
            <a:r>
              <a:rPr lang="zh-CN" altLang="en-US" smtClean="0">
                <a:latin typeface="楷体" pitchFamily="49" charset="-122"/>
                <a:ea typeface="楷体" pitchFamily="49" charset="-122"/>
              </a:rPr>
              <a:t>）每层采用</a:t>
            </a:r>
            <a:r>
              <a:rPr lang="en-US" altLang="zh-CN" smtClean="0">
                <a:latin typeface="楷体" pitchFamily="49" charset="-122"/>
                <a:ea typeface="楷体" pitchFamily="49" charset="-122"/>
              </a:rPr>
              <a:t>wake-sleep</a:t>
            </a:r>
            <a:r>
              <a:rPr lang="zh-CN" altLang="en-US" smtClean="0">
                <a:latin typeface="楷体" pitchFamily="49" charset="-122"/>
                <a:ea typeface="楷体" pitchFamily="49" charset="-122"/>
              </a:rPr>
              <a:t>算法进行调优。每次仅调整一层，逐层调整。</a:t>
            </a:r>
          </a:p>
          <a:p>
            <a:pPr>
              <a:buFont typeface="Arial" charset="0"/>
              <a:buNone/>
            </a:pPr>
            <a:r>
              <a:rPr lang="zh-CN" altLang="en-US" smtClean="0">
                <a:latin typeface="楷体" pitchFamily="49" charset="-122"/>
                <a:ea typeface="楷体" pitchFamily="49" charset="-122"/>
              </a:rPr>
              <a:t> 这个过程可以看作是一个</a:t>
            </a:r>
            <a:r>
              <a:rPr lang="en-US" altLang="zh-CN" smtClean="0">
                <a:solidFill>
                  <a:srgbClr val="FF0000"/>
                </a:solidFill>
                <a:latin typeface="楷体" pitchFamily="49" charset="-122"/>
                <a:ea typeface="楷体" pitchFamily="49" charset="-122"/>
              </a:rPr>
              <a:t>feature learning</a:t>
            </a:r>
            <a:r>
              <a:rPr lang="zh-CN" altLang="en-US" smtClean="0">
                <a:latin typeface="楷体" pitchFamily="49" charset="-122"/>
                <a:ea typeface="楷体" pitchFamily="49" charset="-122"/>
              </a:rPr>
              <a:t>的过程，是和传统神经网络区别最大的部分。</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深度学习训练过程</a:t>
            </a:r>
          </a:p>
        </p:txBody>
      </p:sp>
      <p:sp>
        <p:nvSpPr>
          <p:cNvPr id="39938" name="Rectangle 3"/>
          <p:cNvSpPr>
            <a:spLocks noGrp="1"/>
          </p:cNvSpPr>
          <p:nvPr>
            <p:ph type="body" idx="1"/>
          </p:nvPr>
        </p:nvSpPr>
        <p:spPr>
          <a:xfrm>
            <a:off x="152400" y="1243013"/>
            <a:ext cx="8991600" cy="5753100"/>
          </a:xfrm>
        </p:spPr>
        <p:txBody>
          <a:bodyPr/>
          <a:lstStyle/>
          <a:p>
            <a:pPr>
              <a:lnSpc>
                <a:spcPct val="90000"/>
              </a:lnSpc>
            </a:pPr>
            <a:r>
              <a:rPr lang="en-US" altLang="zh-CN" sz="2400" smtClean="0">
                <a:latin typeface="楷体" pitchFamily="49" charset="-122"/>
                <a:ea typeface="楷体" pitchFamily="49" charset="-122"/>
              </a:rPr>
              <a:t>wake-sleep</a:t>
            </a:r>
            <a:r>
              <a:rPr lang="zh-CN" altLang="en-US" sz="2400" smtClean="0">
                <a:latin typeface="楷体" pitchFamily="49" charset="-122"/>
                <a:ea typeface="楷体" pitchFamily="49" charset="-122"/>
              </a:rPr>
              <a:t>算法</a:t>
            </a:r>
            <a:r>
              <a:rPr lang="en-US" altLang="zh-CN" sz="2400" smtClean="0">
                <a:latin typeface="楷体" pitchFamily="49" charset="-122"/>
                <a:ea typeface="楷体" pitchFamily="49" charset="-122"/>
              </a:rPr>
              <a:t>:</a:t>
            </a:r>
          </a:p>
          <a:p>
            <a:pPr>
              <a:lnSpc>
                <a:spcPct val="90000"/>
              </a:lnSpc>
            </a:pPr>
            <a:endParaRPr lang="en-US" altLang="zh-CN" sz="2400" smtClean="0">
              <a:latin typeface="楷体" pitchFamily="49" charset="-122"/>
              <a:ea typeface="楷体" pitchFamily="49" charset="-122"/>
            </a:endParaRPr>
          </a:p>
          <a:p>
            <a:pPr>
              <a:lnSpc>
                <a:spcPct val="90000"/>
              </a:lnSpc>
              <a:buFont typeface="Arial" charset="0"/>
              <a:buNone/>
            </a:pPr>
            <a:r>
              <a:rPr lang="en-US" altLang="zh-CN" sz="2400" b="1" smtClean="0">
                <a:latin typeface="楷体" pitchFamily="49" charset="-122"/>
                <a:ea typeface="楷体" pitchFamily="49" charset="-122"/>
              </a:rPr>
              <a:t>1</a:t>
            </a:r>
            <a:r>
              <a:rPr lang="zh-CN" altLang="en-US" sz="2400" b="1" smtClean="0">
                <a:latin typeface="楷体" pitchFamily="49" charset="-122"/>
                <a:ea typeface="楷体" pitchFamily="49" charset="-122"/>
              </a:rPr>
              <a:t>）</a:t>
            </a:r>
            <a:r>
              <a:rPr lang="en-US" altLang="zh-CN" sz="2400" b="1" smtClean="0">
                <a:solidFill>
                  <a:srgbClr val="FF0000"/>
                </a:solidFill>
                <a:latin typeface="楷体" pitchFamily="49" charset="-122"/>
                <a:ea typeface="楷体" pitchFamily="49" charset="-122"/>
              </a:rPr>
              <a:t>wake</a:t>
            </a:r>
            <a:r>
              <a:rPr lang="zh-CN" altLang="en-US" sz="2400" b="1" smtClean="0">
                <a:solidFill>
                  <a:srgbClr val="FF0000"/>
                </a:solidFill>
                <a:latin typeface="楷体" pitchFamily="49" charset="-122"/>
                <a:ea typeface="楷体" pitchFamily="49" charset="-122"/>
              </a:rPr>
              <a:t>阶段：</a:t>
            </a:r>
          </a:p>
          <a:p>
            <a:pPr>
              <a:lnSpc>
                <a:spcPct val="90000"/>
              </a:lnSpc>
              <a:buFont typeface="Arial" charset="0"/>
              <a:buNone/>
            </a:pPr>
            <a:r>
              <a:rPr lang="zh-CN" altLang="en-US" sz="2400" b="1" smtClean="0">
                <a:latin typeface="楷体" pitchFamily="49" charset="-122"/>
                <a:ea typeface="楷体" pitchFamily="49" charset="-122"/>
              </a:rPr>
              <a:t>  认知过程，通过下层的输入特征（</a:t>
            </a:r>
            <a:r>
              <a:rPr lang="en-US" altLang="zh-CN" sz="2400" b="1" smtClean="0">
                <a:latin typeface="楷体" pitchFamily="49" charset="-122"/>
                <a:ea typeface="楷体" pitchFamily="49" charset="-122"/>
              </a:rPr>
              <a:t>Input</a:t>
            </a:r>
            <a:r>
              <a:rPr lang="zh-CN" altLang="en-US" sz="2400" b="1" smtClean="0">
                <a:latin typeface="楷体" pitchFamily="49" charset="-122"/>
                <a:ea typeface="楷体" pitchFamily="49" charset="-122"/>
              </a:rPr>
              <a:t>）和向上的认知（</a:t>
            </a:r>
            <a:r>
              <a:rPr lang="en-US" altLang="zh-CN" sz="2400" b="1" smtClean="0">
                <a:latin typeface="楷体" pitchFamily="49" charset="-122"/>
                <a:ea typeface="楷体" pitchFamily="49" charset="-122"/>
              </a:rPr>
              <a:t>Encoder</a:t>
            </a:r>
            <a:r>
              <a:rPr lang="zh-CN" altLang="en-US" sz="2400" b="1" smtClean="0">
                <a:latin typeface="楷体" pitchFamily="49" charset="-122"/>
                <a:ea typeface="楷体" pitchFamily="49" charset="-122"/>
              </a:rPr>
              <a:t>）权重产生每一层的抽象表示（</a:t>
            </a:r>
            <a:r>
              <a:rPr lang="en-US" altLang="zh-CN" sz="2400" b="1" smtClean="0">
                <a:latin typeface="楷体" pitchFamily="49" charset="-122"/>
                <a:ea typeface="楷体" pitchFamily="49" charset="-122"/>
              </a:rPr>
              <a:t>Code</a:t>
            </a:r>
            <a:r>
              <a:rPr lang="zh-CN" altLang="en-US" sz="2400" b="1" smtClean="0">
                <a:latin typeface="楷体" pitchFamily="49" charset="-122"/>
                <a:ea typeface="楷体" pitchFamily="49" charset="-122"/>
              </a:rPr>
              <a:t>），再通过当前的生成（</a:t>
            </a:r>
            <a:r>
              <a:rPr lang="en-US" altLang="zh-CN" sz="2400" b="1" smtClean="0">
                <a:latin typeface="楷体" pitchFamily="49" charset="-122"/>
                <a:ea typeface="楷体" pitchFamily="49" charset="-122"/>
              </a:rPr>
              <a:t>Decoder</a:t>
            </a:r>
            <a:r>
              <a:rPr lang="zh-CN" altLang="en-US" sz="2400" b="1" smtClean="0">
                <a:latin typeface="楷体" pitchFamily="49" charset="-122"/>
                <a:ea typeface="楷体" pitchFamily="49" charset="-122"/>
              </a:rPr>
              <a:t>）权重产生一个重建信息（</a:t>
            </a:r>
            <a:r>
              <a:rPr lang="en-US" altLang="zh-CN" sz="2400" b="1" smtClean="0">
                <a:latin typeface="楷体" pitchFamily="49" charset="-122"/>
                <a:ea typeface="楷体" pitchFamily="49" charset="-122"/>
              </a:rPr>
              <a:t>Reconstruction</a:t>
            </a:r>
            <a:r>
              <a:rPr lang="zh-CN" altLang="en-US" sz="2400" b="1" smtClean="0">
                <a:latin typeface="楷体" pitchFamily="49" charset="-122"/>
                <a:ea typeface="楷体" pitchFamily="49" charset="-122"/>
              </a:rPr>
              <a:t>），计算输入特征和重建信息残差，使用梯度下降修改层间的下行生成（</a:t>
            </a:r>
            <a:r>
              <a:rPr lang="en-US" altLang="zh-CN" sz="2400" b="1" smtClean="0">
                <a:latin typeface="楷体" pitchFamily="49" charset="-122"/>
                <a:ea typeface="楷体" pitchFamily="49" charset="-122"/>
              </a:rPr>
              <a:t>Decoder</a:t>
            </a:r>
            <a:r>
              <a:rPr lang="zh-CN" altLang="en-US" sz="2400" b="1" smtClean="0">
                <a:latin typeface="楷体" pitchFamily="49" charset="-122"/>
                <a:ea typeface="楷体" pitchFamily="49" charset="-122"/>
              </a:rPr>
              <a:t>）权重。也就是“如果现实跟我想象的不一样，改变我的生成权重使得我想象的东西变得与现实一样”。</a:t>
            </a:r>
          </a:p>
          <a:p>
            <a:pPr>
              <a:lnSpc>
                <a:spcPct val="90000"/>
              </a:lnSpc>
              <a:buFont typeface="Arial" charset="0"/>
              <a:buNone/>
            </a:pPr>
            <a:r>
              <a:rPr lang="en-US" altLang="zh-CN" sz="2400" b="1" smtClean="0">
                <a:latin typeface="楷体" pitchFamily="49" charset="-122"/>
                <a:ea typeface="楷体" pitchFamily="49" charset="-122"/>
              </a:rPr>
              <a:t>2</a:t>
            </a:r>
            <a:r>
              <a:rPr lang="zh-CN" altLang="en-US" sz="2400" b="1" smtClean="0">
                <a:latin typeface="楷体" pitchFamily="49" charset="-122"/>
                <a:ea typeface="楷体" pitchFamily="49" charset="-122"/>
              </a:rPr>
              <a:t>）</a:t>
            </a:r>
            <a:r>
              <a:rPr lang="en-US" altLang="zh-CN" sz="2400" b="1" smtClean="0">
                <a:solidFill>
                  <a:srgbClr val="FF0000"/>
                </a:solidFill>
                <a:latin typeface="楷体" pitchFamily="49" charset="-122"/>
                <a:ea typeface="楷体" pitchFamily="49" charset="-122"/>
              </a:rPr>
              <a:t>sleep</a:t>
            </a:r>
            <a:r>
              <a:rPr lang="zh-CN" altLang="en-US" sz="2400" b="1" smtClean="0">
                <a:solidFill>
                  <a:srgbClr val="FF0000"/>
                </a:solidFill>
                <a:latin typeface="楷体" pitchFamily="49" charset="-122"/>
                <a:ea typeface="楷体" pitchFamily="49" charset="-122"/>
              </a:rPr>
              <a:t>阶段：</a:t>
            </a:r>
          </a:p>
          <a:p>
            <a:pPr>
              <a:lnSpc>
                <a:spcPct val="90000"/>
              </a:lnSpc>
              <a:buFont typeface="Arial" charset="0"/>
              <a:buNone/>
            </a:pPr>
            <a:r>
              <a:rPr lang="zh-CN" altLang="en-US" sz="2400" b="1" smtClean="0">
                <a:latin typeface="楷体" pitchFamily="49" charset="-122"/>
                <a:ea typeface="楷体" pitchFamily="49" charset="-122"/>
              </a:rPr>
              <a:t>  生成过程，通过上层概念（</a:t>
            </a:r>
            <a:r>
              <a:rPr lang="en-US" altLang="zh-CN" sz="2400" b="1" smtClean="0">
                <a:latin typeface="楷体" pitchFamily="49" charset="-122"/>
                <a:ea typeface="楷体" pitchFamily="49" charset="-122"/>
              </a:rPr>
              <a:t>Code</a:t>
            </a:r>
            <a:r>
              <a:rPr lang="zh-CN" altLang="en-US" sz="2400" b="1" smtClean="0">
                <a:latin typeface="楷体" pitchFamily="49" charset="-122"/>
                <a:ea typeface="楷体" pitchFamily="49" charset="-122"/>
              </a:rPr>
              <a:t>）和向下的生成（</a:t>
            </a:r>
            <a:r>
              <a:rPr lang="en-US" altLang="zh-CN" sz="2400" b="1" smtClean="0">
                <a:latin typeface="楷体" pitchFamily="49" charset="-122"/>
                <a:ea typeface="楷体" pitchFamily="49" charset="-122"/>
              </a:rPr>
              <a:t>Decoder</a:t>
            </a:r>
            <a:r>
              <a:rPr lang="zh-CN" altLang="en-US" sz="2400" b="1" smtClean="0">
                <a:latin typeface="楷体" pitchFamily="49" charset="-122"/>
                <a:ea typeface="楷体" pitchFamily="49" charset="-122"/>
              </a:rPr>
              <a:t>）权重，生成下层的状态，再利用认知（</a:t>
            </a:r>
            <a:r>
              <a:rPr lang="en-US" altLang="zh-CN" sz="2400" b="1" smtClean="0">
                <a:latin typeface="楷体" pitchFamily="49" charset="-122"/>
                <a:ea typeface="楷体" pitchFamily="49" charset="-122"/>
              </a:rPr>
              <a:t>Encoder</a:t>
            </a:r>
            <a:r>
              <a:rPr lang="zh-CN" altLang="en-US" sz="2400" b="1" smtClean="0">
                <a:latin typeface="楷体" pitchFamily="49" charset="-122"/>
                <a:ea typeface="楷体" pitchFamily="49" charset="-122"/>
              </a:rPr>
              <a:t>）权重产生一个抽象景象。利用初始上层概念和新建抽象景象的残差，利用梯度下降修改层间向上的认知（</a:t>
            </a:r>
            <a:r>
              <a:rPr lang="en-US" altLang="zh-CN" sz="2400" b="1" smtClean="0">
                <a:latin typeface="楷体" pitchFamily="49" charset="-122"/>
                <a:ea typeface="楷体" pitchFamily="49" charset="-122"/>
              </a:rPr>
              <a:t>Encoder</a:t>
            </a:r>
            <a:r>
              <a:rPr lang="zh-CN" altLang="en-US" sz="2400" b="1" smtClean="0">
                <a:latin typeface="楷体" pitchFamily="49" charset="-122"/>
                <a:ea typeface="楷体" pitchFamily="49" charset="-122"/>
              </a:rPr>
              <a:t>）权重。也就是“如果梦中的景象不是我脑中的相应概念，改变我的认知权重使得这种景象在我看来就是这个概念”。</a:t>
            </a:r>
            <a:endParaRPr lang="en-US" altLang="zh-CN" sz="2400" b="1" smtClean="0">
              <a:latin typeface="楷体" pitchFamily="49" charset="-122"/>
              <a:ea typeface="楷体" pitchFamily="49" charset="-122"/>
            </a:endParaRPr>
          </a:p>
        </p:txBody>
      </p:sp>
      <p:pic>
        <p:nvPicPr>
          <p:cNvPr id="39939" name="Picture 21"/>
          <p:cNvPicPr>
            <a:picLocks noChangeAspect="1" noChangeArrowheads="1"/>
          </p:cNvPicPr>
          <p:nvPr/>
        </p:nvPicPr>
        <p:blipFill>
          <a:blip r:embed="rId2"/>
          <a:srcRect/>
          <a:stretch>
            <a:fillRect/>
          </a:stretch>
        </p:blipFill>
        <p:spPr bwMode="auto">
          <a:xfrm>
            <a:off x="3657600" y="1066800"/>
            <a:ext cx="5191125" cy="1371600"/>
          </a:xfrm>
          <a:prstGeom prst="rect">
            <a:avLst/>
          </a:prstGeom>
          <a:noFill/>
          <a:ln w="9525">
            <a:noFill/>
            <a:miter lim="800000"/>
            <a:headEnd/>
            <a:tailEnd/>
          </a:ln>
        </p:spPr>
      </p:pic>
      <p:cxnSp>
        <p:nvCxnSpPr>
          <p:cNvPr id="4" name="Straight Connector 3"/>
          <p:cNvCxnSpPr/>
          <p:nvPr/>
        </p:nvCxnSpPr>
        <p:spPr>
          <a:xfrm>
            <a:off x="304800" y="942975"/>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p:cNvSpPr>
          <p:nvPr>
            <p:ph type="title"/>
          </p:nvPr>
        </p:nvSpPr>
        <p:spPr/>
        <p:txBody>
          <a:bodyPr/>
          <a:lstStyle/>
          <a:p>
            <a:r>
              <a:rPr lang="zh-CN" altLang="en-US" smtClean="0">
                <a:latin typeface="Albertus Extra Bold"/>
                <a:ea typeface="黑体" pitchFamily="49" charset="-122"/>
              </a:rPr>
              <a:t>深度学习训练过程</a:t>
            </a:r>
          </a:p>
        </p:txBody>
      </p:sp>
      <p:sp>
        <p:nvSpPr>
          <p:cNvPr id="8" name="Up Arrow 7"/>
          <p:cNvSpPr/>
          <p:nvPr/>
        </p:nvSpPr>
        <p:spPr>
          <a:xfrm rot="10800000">
            <a:off x="3352800" y="51054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Up Arrow 16"/>
          <p:cNvSpPr/>
          <p:nvPr/>
        </p:nvSpPr>
        <p:spPr>
          <a:xfrm>
            <a:off x="5791200" y="51054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Rounded Rectangle 1"/>
          <p:cNvSpPr/>
          <p:nvPr/>
        </p:nvSpPr>
        <p:spPr>
          <a:xfrm>
            <a:off x="5029200" y="5334000"/>
            <a:ext cx="1905000" cy="6096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p>
        </p:txBody>
      </p:sp>
      <p:sp>
        <p:nvSpPr>
          <p:cNvPr id="5" name="Rounded Rectangle 4"/>
          <p:cNvSpPr/>
          <p:nvPr/>
        </p:nvSpPr>
        <p:spPr>
          <a:xfrm>
            <a:off x="2667000" y="5334000"/>
            <a:ext cx="1828800" cy="6096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p>
        </p:txBody>
      </p:sp>
      <p:sp>
        <p:nvSpPr>
          <p:cNvPr id="4" name="Rounded Rectangle 3"/>
          <p:cNvSpPr/>
          <p:nvPr/>
        </p:nvSpPr>
        <p:spPr>
          <a:xfrm>
            <a:off x="2438400" y="6324600"/>
            <a:ext cx="45720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solidFill>
                  <a:schemeClr val="tx1"/>
                </a:solidFill>
                <a:latin typeface="Adobe Caslon Pro"/>
                <a:cs typeface="Adobe Caslon Pro"/>
              </a:rPr>
              <a:t>Input Image</a:t>
            </a:r>
          </a:p>
        </p:txBody>
      </p:sp>
      <p:sp>
        <p:nvSpPr>
          <p:cNvPr id="12" name="Rounded Rectangle 11"/>
          <p:cNvSpPr/>
          <p:nvPr/>
        </p:nvSpPr>
        <p:spPr>
          <a:xfrm>
            <a:off x="3124200" y="1295400"/>
            <a:ext cx="31242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solidFill>
                  <a:schemeClr val="tx1"/>
                </a:solidFill>
                <a:latin typeface="Adobe Caslon Pro"/>
                <a:cs typeface="Adobe Caslon Pro"/>
              </a:rPr>
              <a:t>Class label</a:t>
            </a:r>
          </a:p>
        </p:txBody>
      </p:sp>
      <p:sp>
        <p:nvSpPr>
          <p:cNvPr id="11" name="Rectangle 10"/>
          <p:cNvSpPr>
            <a:spLocks noChangeArrowheads="1"/>
          </p:cNvSpPr>
          <p:nvPr/>
        </p:nvSpPr>
        <p:spPr bwMode="auto">
          <a:xfrm>
            <a:off x="4318000" y="3244850"/>
            <a:ext cx="508000" cy="368300"/>
          </a:xfrm>
          <a:prstGeom prst="rect">
            <a:avLst/>
          </a:prstGeom>
          <a:noFill/>
          <a:ln w="9525">
            <a:noFill/>
            <a:miter lim="800000"/>
            <a:headEnd/>
            <a:tailEnd/>
          </a:ln>
        </p:spPr>
        <p:txBody>
          <a:bodyPr wrap="none">
            <a:spAutoFit/>
          </a:bodyPr>
          <a:lstStyle/>
          <a:p>
            <a:r>
              <a:rPr lang="en-US" altLang="zh-CN">
                <a:latin typeface="Adobe Caslon Pro"/>
                <a:ea typeface="MS PGothic" pitchFamily="34" charset="-128"/>
              </a:rPr>
              <a:t>e.g.</a:t>
            </a:r>
            <a:endParaRPr lang="en-US" altLang="zh-CN">
              <a:ea typeface="MS PGothic" pitchFamily="34" charset="-128"/>
            </a:endParaRPr>
          </a:p>
        </p:txBody>
      </p:sp>
      <p:sp>
        <p:nvSpPr>
          <p:cNvPr id="16" name="Rounded Rectangle 15"/>
          <p:cNvSpPr/>
          <p:nvPr/>
        </p:nvSpPr>
        <p:spPr>
          <a:xfrm>
            <a:off x="1676400" y="4648200"/>
            <a:ext cx="60960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000">
                <a:solidFill>
                  <a:schemeClr val="tx1"/>
                </a:solidFill>
                <a:latin typeface="Adobe Caslon Pro"/>
                <a:ea typeface="Adobe Caslon Pro"/>
                <a:cs typeface="Adobe Caslon Pro"/>
              </a:rPr>
              <a:t>Features</a:t>
            </a:r>
            <a:endParaRPr lang="en-US" altLang="zh-CN" sz="2400">
              <a:solidFill>
                <a:schemeClr val="tx1"/>
              </a:solidFill>
              <a:latin typeface="Adobe Caslon Pro"/>
              <a:ea typeface="Adobe Caslon Pro"/>
              <a:cs typeface="Adobe Caslon Pro"/>
            </a:endParaRPr>
          </a:p>
        </p:txBody>
      </p:sp>
      <p:sp>
        <p:nvSpPr>
          <p:cNvPr id="18" name="Up Arrow 17"/>
          <p:cNvSpPr/>
          <p:nvPr/>
        </p:nvSpPr>
        <p:spPr>
          <a:xfrm rot="10800000">
            <a:off x="3352800" y="34290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Up Arrow 18"/>
          <p:cNvSpPr/>
          <p:nvPr/>
        </p:nvSpPr>
        <p:spPr>
          <a:xfrm>
            <a:off x="5791200" y="34290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Rounded Rectangle 19"/>
          <p:cNvSpPr/>
          <p:nvPr/>
        </p:nvSpPr>
        <p:spPr>
          <a:xfrm>
            <a:off x="5029200" y="3657600"/>
            <a:ext cx="1905000" cy="6096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p>
        </p:txBody>
      </p:sp>
      <p:sp>
        <p:nvSpPr>
          <p:cNvPr id="24" name="Rounded Rectangle 23"/>
          <p:cNvSpPr/>
          <p:nvPr/>
        </p:nvSpPr>
        <p:spPr>
          <a:xfrm>
            <a:off x="2667000" y="3657600"/>
            <a:ext cx="1905000" cy="6096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p>
        </p:txBody>
      </p:sp>
      <p:sp>
        <p:nvSpPr>
          <p:cNvPr id="25" name="Rounded Rectangle 24"/>
          <p:cNvSpPr/>
          <p:nvPr/>
        </p:nvSpPr>
        <p:spPr>
          <a:xfrm>
            <a:off x="1676400" y="2971800"/>
            <a:ext cx="60960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000">
                <a:solidFill>
                  <a:schemeClr val="tx1"/>
                </a:solidFill>
                <a:latin typeface="Adobe Caslon Pro"/>
                <a:ea typeface="Adobe Caslon Pro"/>
                <a:cs typeface="Adobe Caslon Pro"/>
              </a:rPr>
              <a:t>Features</a:t>
            </a:r>
            <a:endParaRPr lang="en-US" altLang="zh-CN" sz="2400">
              <a:solidFill>
                <a:schemeClr val="tx1"/>
              </a:solidFill>
              <a:latin typeface="Adobe Caslon Pro"/>
              <a:ea typeface="Adobe Caslon Pro"/>
              <a:cs typeface="Adobe Caslon Pro"/>
            </a:endParaRPr>
          </a:p>
        </p:txBody>
      </p:sp>
      <p:sp>
        <p:nvSpPr>
          <p:cNvPr id="27" name="Up Arrow 26"/>
          <p:cNvSpPr/>
          <p:nvPr/>
        </p:nvSpPr>
        <p:spPr>
          <a:xfrm rot="10800000">
            <a:off x="3352800" y="17526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Up Arrow 27"/>
          <p:cNvSpPr/>
          <p:nvPr/>
        </p:nvSpPr>
        <p:spPr>
          <a:xfrm>
            <a:off x="5791200" y="17526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Rounded Rectangle 28"/>
          <p:cNvSpPr/>
          <p:nvPr/>
        </p:nvSpPr>
        <p:spPr>
          <a:xfrm>
            <a:off x="5029200" y="1981200"/>
            <a:ext cx="1828800" cy="6096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p>
        </p:txBody>
      </p:sp>
      <p:sp>
        <p:nvSpPr>
          <p:cNvPr id="30" name="Rounded Rectangle 29"/>
          <p:cNvSpPr/>
          <p:nvPr/>
        </p:nvSpPr>
        <p:spPr>
          <a:xfrm>
            <a:off x="2667000" y="1981200"/>
            <a:ext cx="1905000" cy="6096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p>
        </p:txBody>
      </p:sp>
      <p:sp>
        <p:nvSpPr>
          <p:cNvPr id="40979" name="Rectangle 22"/>
          <p:cNvSpPr>
            <a:spLocks noChangeArrowheads="1"/>
          </p:cNvSpPr>
          <p:nvPr/>
        </p:nvSpPr>
        <p:spPr bwMode="auto">
          <a:xfrm>
            <a:off x="762000" y="1203325"/>
            <a:ext cx="2012950" cy="457200"/>
          </a:xfrm>
          <a:prstGeom prst="rect">
            <a:avLst/>
          </a:prstGeom>
          <a:noFill/>
          <a:ln w="9525">
            <a:noFill/>
            <a:miter lim="800000"/>
            <a:headEnd/>
            <a:tailEnd/>
          </a:ln>
        </p:spPr>
        <p:txBody>
          <a:bodyPr wrap="none">
            <a:spAutoFit/>
          </a:bodyPr>
          <a:lstStyle/>
          <a:p>
            <a:r>
              <a:rPr lang="en-US" altLang="zh-CN" sz="2400">
                <a:solidFill>
                  <a:schemeClr val="bg1"/>
                </a:solidFill>
                <a:latin typeface="黑体" pitchFamily="49" charset="-122"/>
                <a:ea typeface="黑体" pitchFamily="49" charset="-122"/>
              </a:rPr>
              <a:t>AutoEncoder:</a:t>
            </a:r>
            <a:endParaRPr lang="zh-CN" altLang="en-US" sz="2400">
              <a:solidFill>
                <a:schemeClr val="bg1"/>
              </a:solidFill>
              <a:latin typeface="黑体" pitchFamily="49" charset="-122"/>
              <a:ea typeface="黑体" pitchFamily="49" charset="-122"/>
            </a:endParaRPr>
          </a:p>
        </p:txBody>
      </p:sp>
      <p:cxnSp>
        <p:nvCxnSpPr>
          <p:cNvPr id="3"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4" presetClass="emph" presetSubtype="0" fill="hold" grpId="0" nodeType="clickEffect">
                                  <p:stCondLst>
                                    <p:cond delay="0"/>
                                  </p:stCondLst>
                                  <p:childTnLst>
                                    <p:animClr clrSpc="hsl" dir="cw">
                                      <p:cBhvr override="childStyle">
                                        <p:cTn id="30" dur="500" fill="hold"/>
                                        <p:tgtEl>
                                          <p:spTgt spid="8"/>
                                        </p:tgtEl>
                                        <p:attrNameLst>
                                          <p:attrName>style.color</p:attrName>
                                        </p:attrNameLst>
                                      </p:cBhvr>
                                      <p:by>
                                        <p:hsl h="0" s="-12549" l="-25098"/>
                                      </p:by>
                                    </p:animClr>
                                    <p:animClr clrSpc="hsl" dir="cw">
                                      <p:cBhvr>
                                        <p:cTn id="31" dur="500" fill="hold"/>
                                        <p:tgtEl>
                                          <p:spTgt spid="8"/>
                                        </p:tgtEl>
                                        <p:attrNameLst>
                                          <p:attrName>fillcolor</p:attrName>
                                        </p:attrNameLst>
                                      </p:cBhvr>
                                      <p:by>
                                        <p:hsl h="0" s="-12549" l="-25098"/>
                                      </p:by>
                                    </p:animClr>
                                    <p:animClr clrSpc="hsl" dir="cw">
                                      <p:cBhvr>
                                        <p:cTn id="32" dur="500" fill="hold"/>
                                        <p:tgtEl>
                                          <p:spTgt spid="8"/>
                                        </p:tgtEl>
                                        <p:attrNameLst>
                                          <p:attrName>stroke.color</p:attrName>
                                        </p:attrNameLst>
                                      </p:cBhvr>
                                      <p:by>
                                        <p:hsl h="0" s="-12549" l="-25098"/>
                                      </p:by>
                                    </p:animClr>
                                    <p:set>
                                      <p:cBhvr>
                                        <p:cTn id="33" dur="500" fill="hold"/>
                                        <p:tgtEl>
                                          <p:spTgt spid="8"/>
                                        </p:tgtEl>
                                        <p:attrNameLst>
                                          <p:attrName>fill.type</p:attrName>
                                        </p:attrNameLst>
                                      </p:cBhvr>
                                      <p:to>
                                        <p:strVal val="solid"/>
                                      </p:to>
                                    </p:set>
                                  </p:childTnLst>
                                </p:cTn>
                              </p:par>
                              <p:par>
                                <p:cTn id="34" presetID="24" presetClass="emph" presetSubtype="0" fill="hold" grpId="0" nodeType="withEffect">
                                  <p:stCondLst>
                                    <p:cond delay="0"/>
                                  </p:stCondLst>
                                  <p:childTnLst>
                                    <p:animClr clrSpc="hsl" dir="cw">
                                      <p:cBhvr override="childStyle">
                                        <p:cTn id="35" dur="500" fill="hold"/>
                                        <p:tgtEl>
                                          <p:spTgt spid="5"/>
                                        </p:tgtEl>
                                        <p:attrNameLst>
                                          <p:attrName>style.color</p:attrName>
                                        </p:attrNameLst>
                                      </p:cBhvr>
                                      <p:by>
                                        <p:hsl h="0" s="-12549" l="-25098"/>
                                      </p:by>
                                    </p:animClr>
                                    <p:animClr clrSpc="hsl" dir="cw">
                                      <p:cBhvr>
                                        <p:cTn id="36" dur="500" fill="hold"/>
                                        <p:tgtEl>
                                          <p:spTgt spid="5"/>
                                        </p:tgtEl>
                                        <p:attrNameLst>
                                          <p:attrName>fillcolor</p:attrName>
                                        </p:attrNameLst>
                                      </p:cBhvr>
                                      <p:by>
                                        <p:hsl h="0" s="-12549" l="-25098"/>
                                      </p:by>
                                    </p:animClr>
                                    <p:animClr clrSpc="hsl" dir="cw">
                                      <p:cBhvr>
                                        <p:cTn id="37" dur="500" fill="hold"/>
                                        <p:tgtEl>
                                          <p:spTgt spid="5"/>
                                        </p:tgtEl>
                                        <p:attrNameLst>
                                          <p:attrName>stroke.color</p:attrName>
                                        </p:attrNameLst>
                                      </p:cBhvr>
                                      <p:by>
                                        <p:hsl h="0" s="-12549" l="-25098"/>
                                      </p:by>
                                    </p:animClr>
                                    <p:set>
                                      <p:cBhvr>
                                        <p:cTn id="38" dur="500" fill="hold"/>
                                        <p:tgtEl>
                                          <p:spTgt spid="5"/>
                                        </p:tgtEl>
                                        <p:attrNameLst>
                                          <p:attrName>fill.type</p:attrName>
                                        </p:attrNameLst>
                                      </p:cBhvr>
                                      <p:to>
                                        <p:strVal val="solid"/>
                                      </p:to>
                                    </p:set>
                                  </p:childTnLst>
                                </p:cTn>
                              </p:par>
                              <p:par>
                                <p:cTn id="39" presetID="24" presetClass="emph" presetSubtype="0" fill="hold" grpId="0" nodeType="withEffect">
                                  <p:stCondLst>
                                    <p:cond delay="0"/>
                                  </p:stCondLst>
                                  <p:childTnLst>
                                    <p:animClr clrSpc="hsl" dir="cw">
                                      <p:cBhvr override="childStyle">
                                        <p:cTn id="40" dur="500" fill="hold"/>
                                        <p:tgtEl>
                                          <p:spTgt spid="4"/>
                                        </p:tgtEl>
                                        <p:attrNameLst>
                                          <p:attrName>style.color</p:attrName>
                                        </p:attrNameLst>
                                      </p:cBhvr>
                                      <p:by>
                                        <p:hsl h="0" s="-12549" l="-25098"/>
                                      </p:by>
                                    </p:animClr>
                                    <p:animClr clrSpc="hsl" dir="cw">
                                      <p:cBhvr>
                                        <p:cTn id="41" dur="500" fill="hold"/>
                                        <p:tgtEl>
                                          <p:spTgt spid="4"/>
                                        </p:tgtEl>
                                        <p:attrNameLst>
                                          <p:attrName>fillcolor</p:attrName>
                                        </p:attrNameLst>
                                      </p:cBhvr>
                                      <p:by>
                                        <p:hsl h="0" s="-12549" l="-25098"/>
                                      </p:by>
                                    </p:animClr>
                                    <p:animClr clrSpc="hsl" dir="cw">
                                      <p:cBhvr>
                                        <p:cTn id="42" dur="500" fill="hold"/>
                                        <p:tgtEl>
                                          <p:spTgt spid="4"/>
                                        </p:tgtEl>
                                        <p:attrNameLst>
                                          <p:attrName>stroke.color</p:attrName>
                                        </p:attrNameLst>
                                      </p:cBhvr>
                                      <p:by>
                                        <p:hsl h="0" s="-12549" l="-25098"/>
                                      </p:by>
                                    </p:animClr>
                                    <p:set>
                                      <p:cBhvr>
                                        <p:cTn id="43" dur="500" fill="hold"/>
                                        <p:tgtEl>
                                          <p:spTgt spid="4"/>
                                        </p:tgtEl>
                                        <p:attrNameLst>
                                          <p:attrName>fill.type</p:attrName>
                                        </p:attrNameLst>
                                      </p:cBhvr>
                                      <p:to>
                                        <p:strVal val="solid"/>
                                      </p:to>
                                    </p:set>
                                  </p:childTnLst>
                                </p:cTn>
                              </p:par>
                              <p:par>
                                <p:cTn id="44" presetID="24" presetClass="emph" presetSubtype="0" fill="hold" grpId="1" nodeType="withEffect">
                                  <p:stCondLst>
                                    <p:cond delay="0"/>
                                  </p:stCondLst>
                                  <p:childTnLst>
                                    <p:animClr clrSpc="hsl" dir="cw">
                                      <p:cBhvr override="childStyle">
                                        <p:cTn id="45" dur="500" fill="hold"/>
                                        <p:tgtEl>
                                          <p:spTgt spid="12"/>
                                        </p:tgtEl>
                                        <p:attrNameLst>
                                          <p:attrName>style.color</p:attrName>
                                        </p:attrNameLst>
                                      </p:cBhvr>
                                      <p:by>
                                        <p:hsl h="0" s="-12549" l="-25098"/>
                                      </p:by>
                                    </p:animClr>
                                    <p:animClr clrSpc="hsl" dir="cw">
                                      <p:cBhvr>
                                        <p:cTn id="46" dur="500" fill="hold"/>
                                        <p:tgtEl>
                                          <p:spTgt spid="12"/>
                                        </p:tgtEl>
                                        <p:attrNameLst>
                                          <p:attrName>fillcolor</p:attrName>
                                        </p:attrNameLst>
                                      </p:cBhvr>
                                      <p:by>
                                        <p:hsl h="0" s="-12549" l="-25098"/>
                                      </p:by>
                                    </p:animClr>
                                    <p:animClr clrSpc="hsl" dir="cw">
                                      <p:cBhvr>
                                        <p:cTn id="47" dur="500" fill="hold"/>
                                        <p:tgtEl>
                                          <p:spTgt spid="12"/>
                                        </p:tgtEl>
                                        <p:attrNameLst>
                                          <p:attrName>stroke.color</p:attrName>
                                        </p:attrNameLst>
                                      </p:cBhvr>
                                      <p:by>
                                        <p:hsl h="0" s="-12549" l="-25098"/>
                                      </p:by>
                                    </p:animClr>
                                    <p:set>
                                      <p:cBhvr>
                                        <p:cTn id="48" dur="500" fill="hold"/>
                                        <p:tgtEl>
                                          <p:spTgt spid="12"/>
                                        </p:tgtEl>
                                        <p:attrNameLst>
                                          <p:attrName>fill.type</p:attrName>
                                        </p:attrNameLst>
                                      </p:cBhvr>
                                      <p:to>
                                        <p:strVal val="solid"/>
                                      </p:to>
                                    </p:set>
                                  </p:childTnLst>
                                </p:cTn>
                              </p:par>
                              <p:par>
                                <p:cTn id="49" presetID="24" presetClass="emph" presetSubtype="0" fill="hold" grpId="0" nodeType="withEffect">
                                  <p:stCondLst>
                                    <p:cond delay="0"/>
                                  </p:stCondLst>
                                  <p:childTnLst>
                                    <p:animClr clrSpc="hsl" dir="cw">
                                      <p:cBhvr override="childStyle">
                                        <p:cTn id="50" dur="500" fill="hold"/>
                                        <p:tgtEl>
                                          <p:spTgt spid="11"/>
                                        </p:tgtEl>
                                        <p:attrNameLst>
                                          <p:attrName>style.color</p:attrName>
                                        </p:attrNameLst>
                                      </p:cBhvr>
                                      <p:by>
                                        <p:hsl h="0" s="-12549" l="-25098"/>
                                      </p:by>
                                    </p:animClr>
                                    <p:animClr clrSpc="hsl" dir="cw">
                                      <p:cBhvr>
                                        <p:cTn id="51" dur="500" fill="hold"/>
                                        <p:tgtEl>
                                          <p:spTgt spid="11"/>
                                        </p:tgtEl>
                                        <p:attrNameLst>
                                          <p:attrName>fillcolor</p:attrName>
                                        </p:attrNameLst>
                                      </p:cBhvr>
                                      <p:by>
                                        <p:hsl h="0" s="-12549" l="-25098"/>
                                      </p:by>
                                    </p:animClr>
                                    <p:animClr clrSpc="hsl" dir="cw">
                                      <p:cBhvr>
                                        <p:cTn id="52" dur="500" fill="hold"/>
                                        <p:tgtEl>
                                          <p:spTgt spid="11"/>
                                        </p:tgtEl>
                                        <p:attrNameLst>
                                          <p:attrName>stroke.color</p:attrName>
                                        </p:attrNameLst>
                                      </p:cBhvr>
                                      <p:by>
                                        <p:hsl h="0" s="-12549" l="-25098"/>
                                      </p:by>
                                    </p:animClr>
                                    <p:set>
                                      <p:cBhvr>
                                        <p:cTn id="53" dur="500" fill="hold"/>
                                        <p:tgtEl>
                                          <p:spTgt spid="11"/>
                                        </p:tgtEl>
                                        <p:attrNameLst>
                                          <p:attrName>fill.type</p:attrName>
                                        </p:attrNameLst>
                                      </p:cBhvr>
                                      <p:to>
                                        <p:strVal val="solid"/>
                                      </p:to>
                                    </p:set>
                                  </p:childTnLst>
                                </p:cTn>
                              </p:par>
                              <p:par>
                                <p:cTn id="54" presetID="24" presetClass="emph" presetSubtype="0" fill="hold" grpId="1" nodeType="withEffect">
                                  <p:stCondLst>
                                    <p:cond delay="0"/>
                                  </p:stCondLst>
                                  <p:childTnLst>
                                    <p:animClr clrSpc="hsl" dir="cw">
                                      <p:cBhvr override="childStyle">
                                        <p:cTn id="55" dur="500" fill="hold"/>
                                        <p:tgtEl>
                                          <p:spTgt spid="19"/>
                                        </p:tgtEl>
                                        <p:attrNameLst>
                                          <p:attrName>style.color</p:attrName>
                                        </p:attrNameLst>
                                      </p:cBhvr>
                                      <p:by>
                                        <p:hsl h="0" s="-12549" l="-25098"/>
                                      </p:by>
                                    </p:animClr>
                                    <p:animClr clrSpc="hsl" dir="cw">
                                      <p:cBhvr>
                                        <p:cTn id="56" dur="500" fill="hold"/>
                                        <p:tgtEl>
                                          <p:spTgt spid="19"/>
                                        </p:tgtEl>
                                        <p:attrNameLst>
                                          <p:attrName>fillcolor</p:attrName>
                                        </p:attrNameLst>
                                      </p:cBhvr>
                                      <p:by>
                                        <p:hsl h="0" s="-12549" l="-25098"/>
                                      </p:by>
                                    </p:animClr>
                                    <p:animClr clrSpc="hsl" dir="cw">
                                      <p:cBhvr>
                                        <p:cTn id="57" dur="500" fill="hold"/>
                                        <p:tgtEl>
                                          <p:spTgt spid="19"/>
                                        </p:tgtEl>
                                        <p:attrNameLst>
                                          <p:attrName>stroke.color</p:attrName>
                                        </p:attrNameLst>
                                      </p:cBhvr>
                                      <p:by>
                                        <p:hsl h="0" s="-12549" l="-25098"/>
                                      </p:by>
                                    </p:animClr>
                                    <p:set>
                                      <p:cBhvr>
                                        <p:cTn id="58" dur="500" fill="hold"/>
                                        <p:tgtEl>
                                          <p:spTgt spid="19"/>
                                        </p:tgtEl>
                                        <p:attrNameLst>
                                          <p:attrName>fill.type</p:attrName>
                                        </p:attrNameLst>
                                      </p:cBhvr>
                                      <p:to>
                                        <p:strVal val="solid"/>
                                      </p:to>
                                    </p:set>
                                  </p:childTnLst>
                                </p:cTn>
                              </p:par>
                              <p:par>
                                <p:cTn id="59" presetID="24" presetClass="emph" presetSubtype="0" fill="hold" grpId="1" nodeType="withEffect">
                                  <p:stCondLst>
                                    <p:cond delay="0"/>
                                  </p:stCondLst>
                                  <p:childTnLst>
                                    <p:animClr clrSpc="hsl" dir="cw">
                                      <p:cBhvr override="childStyle">
                                        <p:cTn id="60" dur="500" fill="hold"/>
                                        <p:tgtEl>
                                          <p:spTgt spid="20"/>
                                        </p:tgtEl>
                                        <p:attrNameLst>
                                          <p:attrName>style.color</p:attrName>
                                        </p:attrNameLst>
                                      </p:cBhvr>
                                      <p:by>
                                        <p:hsl h="0" s="-12549" l="-25098"/>
                                      </p:by>
                                    </p:animClr>
                                    <p:animClr clrSpc="hsl" dir="cw">
                                      <p:cBhvr>
                                        <p:cTn id="61" dur="500" fill="hold"/>
                                        <p:tgtEl>
                                          <p:spTgt spid="20"/>
                                        </p:tgtEl>
                                        <p:attrNameLst>
                                          <p:attrName>fillcolor</p:attrName>
                                        </p:attrNameLst>
                                      </p:cBhvr>
                                      <p:by>
                                        <p:hsl h="0" s="-12549" l="-25098"/>
                                      </p:by>
                                    </p:animClr>
                                    <p:animClr clrSpc="hsl" dir="cw">
                                      <p:cBhvr>
                                        <p:cTn id="62" dur="500" fill="hold"/>
                                        <p:tgtEl>
                                          <p:spTgt spid="20"/>
                                        </p:tgtEl>
                                        <p:attrNameLst>
                                          <p:attrName>stroke.color</p:attrName>
                                        </p:attrNameLst>
                                      </p:cBhvr>
                                      <p:by>
                                        <p:hsl h="0" s="-12549" l="-25098"/>
                                      </p:by>
                                    </p:animClr>
                                    <p:set>
                                      <p:cBhvr>
                                        <p:cTn id="63" dur="500" fill="hold"/>
                                        <p:tgtEl>
                                          <p:spTgt spid="20"/>
                                        </p:tgtEl>
                                        <p:attrNameLst>
                                          <p:attrName>fill.type</p:attrName>
                                        </p:attrNameLst>
                                      </p:cBhvr>
                                      <p:to>
                                        <p:strVal val="solid"/>
                                      </p:to>
                                    </p:set>
                                  </p:childTnLst>
                                </p:cTn>
                              </p:par>
                              <p:par>
                                <p:cTn id="64" presetID="24" presetClass="emph" presetSubtype="0" fill="hold" grpId="1" nodeType="withEffect">
                                  <p:stCondLst>
                                    <p:cond delay="0"/>
                                  </p:stCondLst>
                                  <p:childTnLst>
                                    <p:animClr clrSpc="hsl" dir="cw">
                                      <p:cBhvr override="childStyle">
                                        <p:cTn id="65" dur="500" fill="hold"/>
                                        <p:tgtEl>
                                          <p:spTgt spid="25"/>
                                        </p:tgtEl>
                                        <p:attrNameLst>
                                          <p:attrName>style.color</p:attrName>
                                        </p:attrNameLst>
                                      </p:cBhvr>
                                      <p:by>
                                        <p:hsl h="0" s="-12549" l="-25098"/>
                                      </p:by>
                                    </p:animClr>
                                    <p:animClr clrSpc="hsl" dir="cw">
                                      <p:cBhvr>
                                        <p:cTn id="66" dur="500" fill="hold"/>
                                        <p:tgtEl>
                                          <p:spTgt spid="25"/>
                                        </p:tgtEl>
                                        <p:attrNameLst>
                                          <p:attrName>fillcolor</p:attrName>
                                        </p:attrNameLst>
                                      </p:cBhvr>
                                      <p:by>
                                        <p:hsl h="0" s="-12549" l="-25098"/>
                                      </p:by>
                                    </p:animClr>
                                    <p:animClr clrSpc="hsl" dir="cw">
                                      <p:cBhvr>
                                        <p:cTn id="67" dur="500" fill="hold"/>
                                        <p:tgtEl>
                                          <p:spTgt spid="25"/>
                                        </p:tgtEl>
                                        <p:attrNameLst>
                                          <p:attrName>stroke.color</p:attrName>
                                        </p:attrNameLst>
                                      </p:cBhvr>
                                      <p:by>
                                        <p:hsl h="0" s="-12549" l="-25098"/>
                                      </p:by>
                                    </p:animClr>
                                    <p:set>
                                      <p:cBhvr>
                                        <p:cTn id="68" dur="500" fill="hold"/>
                                        <p:tgtEl>
                                          <p:spTgt spid="25"/>
                                        </p:tgtEl>
                                        <p:attrNameLst>
                                          <p:attrName>fill.type</p:attrName>
                                        </p:attrNameLst>
                                      </p:cBhvr>
                                      <p:to>
                                        <p:strVal val="solid"/>
                                      </p:to>
                                    </p:set>
                                  </p:childTnLst>
                                </p:cTn>
                              </p:par>
                              <p:par>
                                <p:cTn id="69" presetID="24" presetClass="emph" presetSubtype="0" fill="hold" grpId="1" nodeType="withEffect">
                                  <p:stCondLst>
                                    <p:cond delay="0"/>
                                  </p:stCondLst>
                                  <p:childTnLst>
                                    <p:animClr clrSpc="hsl" dir="cw">
                                      <p:cBhvr override="childStyle">
                                        <p:cTn id="70" dur="500" fill="hold"/>
                                        <p:tgtEl>
                                          <p:spTgt spid="27"/>
                                        </p:tgtEl>
                                        <p:attrNameLst>
                                          <p:attrName>style.color</p:attrName>
                                        </p:attrNameLst>
                                      </p:cBhvr>
                                      <p:by>
                                        <p:hsl h="0" s="-12549" l="-25098"/>
                                      </p:by>
                                    </p:animClr>
                                    <p:animClr clrSpc="hsl" dir="cw">
                                      <p:cBhvr>
                                        <p:cTn id="71" dur="500" fill="hold"/>
                                        <p:tgtEl>
                                          <p:spTgt spid="27"/>
                                        </p:tgtEl>
                                        <p:attrNameLst>
                                          <p:attrName>fillcolor</p:attrName>
                                        </p:attrNameLst>
                                      </p:cBhvr>
                                      <p:by>
                                        <p:hsl h="0" s="-12549" l="-25098"/>
                                      </p:by>
                                    </p:animClr>
                                    <p:animClr clrSpc="hsl" dir="cw">
                                      <p:cBhvr>
                                        <p:cTn id="72" dur="500" fill="hold"/>
                                        <p:tgtEl>
                                          <p:spTgt spid="27"/>
                                        </p:tgtEl>
                                        <p:attrNameLst>
                                          <p:attrName>stroke.color</p:attrName>
                                        </p:attrNameLst>
                                      </p:cBhvr>
                                      <p:by>
                                        <p:hsl h="0" s="-12549" l="-25098"/>
                                      </p:by>
                                    </p:animClr>
                                    <p:set>
                                      <p:cBhvr>
                                        <p:cTn id="73" dur="500" fill="hold"/>
                                        <p:tgtEl>
                                          <p:spTgt spid="27"/>
                                        </p:tgtEl>
                                        <p:attrNameLst>
                                          <p:attrName>fill.type</p:attrName>
                                        </p:attrNameLst>
                                      </p:cBhvr>
                                      <p:to>
                                        <p:strVal val="solid"/>
                                      </p:to>
                                    </p:set>
                                  </p:childTnLst>
                                </p:cTn>
                              </p:par>
                              <p:par>
                                <p:cTn id="74" presetID="24" presetClass="emph" presetSubtype="0" fill="hold" grpId="1" nodeType="withEffect">
                                  <p:stCondLst>
                                    <p:cond delay="0"/>
                                  </p:stCondLst>
                                  <p:childTnLst>
                                    <p:animClr clrSpc="hsl" dir="cw">
                                      <p:cBhvr override="childStyle">
                                        <p:cTn id="75" dur="500" fill="hold"/>
                                        <p:tgtEl>
                                          <p:spTgt spid="28"/>
                                        </p:tgtEl>
                                        <p:attrNameLst>
                                          <p:attrName>style.color</p:attrName>
                                        </p:attrNameLst>
                                      </p:cBhvr>
                                      <p:by>
                                        <p:hsl h="0" s="-12549" l="-25098"/>
                                      </p:by>
                                    </p:animClr>
                                    <p:animClr clrSpc="hsl" dir="cw">
                                      <p:cBhvr>
                                        <p:cTn id="76" dur="500" fill="hold"/>
                                        <p:tgtEl>
                                          <p:spTgt spid="28"/>
                                        </p:tgtEl>
                                        <p:attrNameLst>
                                          <p:attrName>fillcolor</p:attrName>
                                        </p:attrNameLst>
                                      </p:cBhvr>
                                      <p:by>
                                        <p:hsl h="0" s="-12549" l="-25098"/>
                                      </p:by>
                                    </p:animClr>
                                    <p:animClr clrSpc="hsl" dir="cw">
                                      <p:cBhvr>
                                        <p:cTn id="77" dur="500" fill="hold"/>
                                        <p:tgtEl>
                                          <p:spTgt spid="28"/>
                                        </p:tgtEl>
                                        <p:attrNameLst>
                                          <p:attrName>stroke.color</p:attrName>
                                        </p:attrNameLst>
                                      </p:cBhvr>
                                      <p:by>
                                        <p:hsl h="0" s="-12549" l="-25098"/>
                                      </p:by>
                                    </p:animClr>
                                    <p:set>
                                      <p:cBhvr>
                                        <p:cTn id="78" dur="500" fill="hold"/>
                                        <p:tgtEl>
                                          <p:spTgt spid="28"/>
                                        </p:tgtEl>
                                        <p:attrNameLst>
                                          <p:attrName>fill.type</p:attrName>
                                        </p:attrNameLst>
                                      </p:cBhvr>
                                      <p:to>
                                        <p:strVal val="solid"/>
                                      </p:to>
                                    </p:set>
                                  </p:childTnLst>
                                </p:cTn>
                              </p:par>
                              <p:par>
                                <p:cTn id="79" presetID="24" presetClass="emph" presetSubtype="0" fill="hold" grpId="1" nodeType="withEffect">
                                  <p:stCondLst>
                                    <p:cond delay="0"/>
                                  </p:stCondLst>
                                  <p:childTnLst>
                                    <p:animClr clrSpc="hsl" dir="cw">
                                      <p:cBhvr override="childStyle">
                                        <p:cTn id="80" dur="500" fill="hold"/>
                                        <p:tgtEl>
                                          <p:spTgt spid="29"/>
                                        </p:tgtEl>
                                        <p:attrNameLst>
                                          <p:attrName>style.color</p:attrName>
                                        </p:attrNameLst>
                                      </p:cBhvr>
                                      <p:by>
                                        <p:hsl h="0" s="-12549" l="-25098"/>
                                      </p:by>
                                    </p:animClr>
                                    <p:animClr clrSpc="hsl" dir="cw">
                                      <p:cBhvr>
                                        <p:cTn id="81" dur="500" fill="hold"/>
                                        <p:tgtEl>
                                          <p:spTgt spid="29"/>
                                        </p:tgtEl>
                                        <p:attrNameLst>
                                          <p:attrName>fillcolor</p:attrName>
                                        </p:attrNameLst>
                                      </p:cBhvr>
                                      <p:by>
                                        <p:hsl h="0" s="-12549" l="-25098"/>
                                      </p:by>
                                    </p:animClr>
                                    <p:animClr clrSpc="hsl" dir="cw">
                                      <p:cBhvr>
                                        <p:cTn id="82" dur="500" fill="hold"/>
                                        <p:tgtEl>
                                          <p:spTgt spid="29"/>
                                        </p:tgtEl>
                                        <p:attrNameLst>
                                          <p:attrName>stroke.color</p:attrName>
                                        </p:attrNameLst>
                                      </p:cBhvr>
                                      <p:by>
                                        <p:hsl h="0" s="-12549" l="-25098"/>
                                      </p:by>
                                    </p:animClr>
                                    <p:set>
                                      <p:cBhvr>
                                        <p:cTn id="83" dur="500" fill="hold"/>
                                        <p:tgtEl>
                                          <p:spTgt spid="29"/>
                                        </p:tgtEl>
                                        <p:attrNameLst>
                                          <p:attrName>fill.type</p:attrName>
                                        </p:attrNameLst>
                                      </p:cBhvr>
                                      <p:to>
                                        <p:strVal val="solid"/>
                                      </p:to>
                                    </p:set>
                                  </p:childTnLst>
                                </p:cTn>
                              </p:par>
                              <p:par>
                                <p:cTn id="84" presetID="24" presetClass="emph" presetSubtype="0" fill="hold" grpId="1" nodeType="withEffect">
                                  <p:stCondLst>
                                    <p:cond delay="0"/>
                                  </p:stCondLst>
                                  <p:childTnLst>
                                    <p:animClr clrSpc="hsl" dir="cw">
                                      <p:cBhvr override="childStyle">
                                        <p:cTn id="85" dur="500" fill="hold"/>
                                        <p:tgtEl>
                                          <p:spTgt spid="30"/>
                                        </p:tgtEl>
                                        <p:attrNameLst>
                                          <p:attrName>style.color</p:attrName>
                                        </p:attrNameLst>
                                      </p:cBhvr>
                                      <p:by>
                                        <p:hsl h="0" s="-12549" l="-25098"/>
                                      </p:by>
                                    </p:animClr>
                                    <p:animClr clrSpc="hsl" dir="cw">
                                      <p:cBhvr>
                                        <p:cTn id="86" dur="500" fill="hold"/>
                                        <p:tgtEl>
                                          <p:spTgt spid="30"/>
                                        </p:tgtEl>
                                        <p:attrNameLst>
                                          <p:attrName>fillcolor</p:attrName>
                                        </p:attrNameLst>
                                      </p:cBhvr>
                                      <p:by>
                                        <p:hsl h="0" s="-12549" l="-25098"/>
                                      </p:by>
                                    </p:animClr>
                                    <p:animClr clrSpc="hsl" dir="cw">
                                      <p:cBhvr>
                                        <p:cTn id="87" dur="500" fill="hold"/>
                                        <p:tgtEl>
                                          <p:spTgt spid="30"/>
                                        </p:tgtEl>
                                        <p:attrNameLst>
                                          <p:attrName>stroke.color</p:attrName>
                                        </p:attrNameLst>
                                      </p:cBhvr>
                                      <p:by>
                                        <p:hsl h="0" s="-12549" l="-25098"/>
                                      </p:by>
                                    </p:animClr>
                                    <p:set>
                                      <p:cBhvr>
                                        <p:cTn id="88" dur="500" fill="hold"/>
                                        <p:tgtEl>
                                          <p:spTgt spid="30"/>
                                        </p:tgtEl>
                                        <p:attrNameLst>
                                          <p:attrName>fill.type</p:attrName>
                                        </p:attrNameLst>
                                      </p:cBhvr>
                                      <p:to>
                                        <p:strVal val="solid"/>
                                      </p:to>
                                    </p:set>
                                  </p:childTnLst>
                                </p:cTn>
                              </p:par>
                            </p:childTnLst>
                          </p:cTn>
                        </p:par>
                      </p:childTnLst>
                    </p:cTn>
                  </p:par>
                  <p:par>
                    <p:cTn id="89" fill="hold">
                      <p:stCondLst>
                        <p:cond delay="indefinite"/>
                      </p:stCondLst>
                      <p:childTnLst>
                        <p:par>
                          <p:cTn id="90" fill="hold">
                            <p:stCondLst>
                              <p:cond delay="0"/>
                            </p:stCondLst>
                            <p:childTnLst>
                              <p:par>
                                <p:cTn id="91" presetID="30" presetClass="emph" presetSubtype="0" fill="hold" grpId="2" nodeType="clickEffect">
                                  <p:stCondLst>
                                    <p:cond delay="0"/>
                                  </p:stCondLst>
                                  <p:childTnLst>
                                    <p:animClr clrSpc="hsl" dir="cw">
                                      <p:cBhvr override="childStyle">
                                        <p:cTn id="92" dur="500" fill="hold"/>
                                        <p:tgtEl>
                                          <p:spTgt spid="8"/>
                                        </p:tgtEl>
                                        <p:attrNameLst>
                                          <p:attrName>style.color</p:attrName>
                                        </p:attrNameLst>
                                      </p:cBhvr>
                                      <p:by>
                                        <p:hsl h="0" s="12549" l="25098"/>
                                      </p:by>
                                    </p:animClr>
                                    <p:animClr clrSpc="hsl" dir="cw">
                                      <p:cBhvr>
                                        <p:cTn id="93" dur="500" fill="hold"/>
                                        <p:tgtEl>
                                          <p:spTgt spid="8"/>
                                        </p:tgtEl>
                                        <p:attrNameLst>
                                          <p:attrName>fillcolor</p:attrName>
                                        </p:attrNameLst>
                                      </p:cBhvr>
                                      <p:by>
                                        <p:hsl h="0" s="12549" l="25098"/>
                                      </p:by>
                                    </p:animClr>
                                    <p:animClr clrSpc="hsl" dir="cw">
                                      <p:cBhvr>
                                        <p:cTn id="94" dur="500" fill="hold"/>
                                        <p:tgtEl>
                                          <p:spTgt spid="8"/>
                                        </p:tgtEl>
                                        <p:attrNameLst>
                                          <p:attrName>stroke.color</p:attrName>
                                        </p:attrNameLst>
                                      </p:cBhvr>
                                      <p:by>
                                        <p:hsl h="0" s="12549" l="25098"/>
                                      </p:by>
                                    </p:animClr>
                                    <p:set>
                                      <p:cBhvr>
                                        <p:cTn id="95" dur="500" fill="hold"/>
                                        <p:tgtEl>
                                          <p:spTgt spid="8"/>
                                        </p:tgtEl>
                                        <p:attrNameLst>
                                          <p:attrName>fill.type</p:attrName>
                                        </p:attrNameLst>
                                      </p:cBhvr>
                                      <p:to>
                                        <p:strVal val="solid"/>
                                      </p:to>
                                    </p:set>
                                  </p:childTnLst>
                                </p:cTn>
                              </p:par>
                              <p:par>
                                <p:cTn id="96" presetID="30" presetClass="emph" presetSubtype="0" fill="hold" grpId="2" nodeType="withEffect">
                                  <p:stCondLst>
                                    <p:cond delay="0"/>
                                  </p:stCondLst>
                                  <p:childTnLst>
                                    <p:animClr clrSpc="hsl" dir="cw">
                                      <p:cBhvr override="childStyle">
                                        <p:cTn id="97" dur="500" fill="hold"/>
                                        <p:tgtEl>
                                          <p:spTgt spid="5"/>
                                        </p:tgtEl>
                                        <p:attrNameLst>
                                          <p:attrName>style.color</p:attrName>
                                        </p:attrNameLst>
                                      </p:cBhvr>
                                      <p:by>
                                        <p:hsl h="0" s="12549" l="25098"/>
                                      </p:by>
                                    </p:animClr>
                                    <p:animClr clrSpc="hsl" dir="cw">
                                      <p:cBhvr>
                                        <p:cTn id="98" dur="500" fill="hold"/>
                                        <p:tgtEl>
                                          <p:spTgt spid="5"/>
                                        </p:tgtEl>
                                        <p:attrNameLst>
                                          <p:attrName>fillcolor</p:attrName>
                                        </p:attrNameLst>
                                      </p:cBhvr>
                                      <p:by>
                                        <p:hsl h="0" s="12549" l="25098"/>
                                      </p:by>
                                    </p:animClr>
                                    <p:animClr clrSpc="hsl" dir="cw">
                                      <p:cBhvr>
                                        <p:cTn id="99" dur="500" fill="hold"/>
                                        <p:tgtEl>
                                          <p:spTgt spid="5"/>
                                        </p:tgtEl>
                                        <p:attrNameLst>
                                          <p:attrName>stroke.color</p:attrName>
                                        </p:attrNameLst>
                                      </p:cBhvr>
                                      <p:by>
                                        <p:hsl h="0" s="12549" l="25098"/>
                                      </p:by>
                                    </p:animClr>
                                    <p:set>
                                      <p:cBhvr>
                                        <p:cTn id="100" dur="500" fill="hold"/>
                                        <p:tgtEl>
                                          <p:spTgt spid="5"/>
                                        </p:tgtEl>
                                        <p:attrNameLst>
                                          <p:attrName>fill.type</p:attrName>
                                        </p:attrNameLst>
                                      </p:cBhvr>
                                      <p:to>
                                        <p:strVal val="solid"/>
                                      </p:to>
                                    </p:set>
                                  </p:childTnLst>
                                </p:cTn>
                              </p:par>
                              <p:par>
                                <p:cTn id="101" presetID="30" presetClass="emph" presetSubtype="0" fill="hold" grpId="2" nodeType="withEffect">
                                  <p:stCondLst>
                                    <p:cond delay="0"/>
                                  </p:stCondLst>
                                  <p:childTnLst>
                                    <p:animClr clrSpc="hsl" dir="cw">
                                      <p:cBhvr override="childStyle">
                                        <p:cTn id="102" dur="500" fill="hold"/>
                                        <p:tgtEl>
                                          <p:spTgt spid="4"/>
                                        </p:tgtEl>
                                        <p:attrNameLst>
                                          <p:attrName>style.color</p:attrName>
                                        </p:attrNameLst>
                                      </p:cBhvr>
                                      <p:by>
                                        <p:hsl h="0" s="12549" l="25098"/>
                                      </p:by>
                                    </p:animClr>
                                    <p:animClr clrSpc="hsl" dir="cw">
                                      <p:cBhvr>
                                        <p:cTn id="103" dur="500" fill="hold"/>
                                        <p:tgtEl>
                                          <p:spTgt spid="4"/>
                                        </p:tgtEl>
                                        <p:attrNameLst>
                                          <p:attrName>fillcolor</p:attrName>
                                        </p:attrNameLst>
                                      </p:cBhvr>
                                      <p:by>
                                        <p:hsl h="0" s="12549" l="25098"/>
                                      </p:by>
                                    </p:animClr>
                                    <p:animClr clrSpc="hsl" dir="cw">
                                      <p:cBhvr>
                                        <p:cTn id="104" dur="500" fill="hold"/>
                                        <p:tgtEl>
                                          <p:spTgt spid="4"/>
                                        </p:tgtEl>
                                        <p:attrNameLst>
                                          <p:attrName>stroke.color</p:attrName>
                                        </p:attrNameLst>
                                      </p:cBhvr>
                                      <p:by>
                                        <p:hsl h="0" s="12549" l="25098"/>
                                      </p:by>
                                    </p:animClr>
                                    <p:set>
                                      <p:cBhvr>
                                        <p:cTn id="105" dur="500" fill="hold"/>
                                        <p:tgtEl>
                                          <p:spTgt spid="4"/>
                                        </p:tgtEl>
                                        <p:attrNameLst>
                                          <p:attrName>fill.type</p:attrName>
                                        </p:attrNameLst>
                                      </p:cBhvr>
                                      <p:to>
                                        <p:strVal val="solid"/>
                                      </p:to>
                                    </p:set>
                                  </p:childTnLst>
                                </p:cTn>
                              </p:par>
                              <p:par>
                                <p:cTn id="106" presetID="30" presetClass="emph" presetSubtype="0" fill="hold" grpId="3" nodeType="withEffect">
                                  <p:stCondLst>
                                    <p:cond delay="0"/>
                                  </p:stCondLst>
                                  <p:childTnLst>
                                    <p:animClr clrSpc="hsl" dir="cw">
                                      <p:cBhvr override="childStyle">
                                        <p:cTn id="107" dur="500" fill="hold"/>
                                        <p:tgtEl>
                                          <p:spTgt spid="12"/>
                                        </p:tgtEl>
                                        <p:attrNameLst>
                                          <p:attrName>style.color</p:attrName>
                                        </p:attrNameLst>
                                      </p:cBhvr>
                                      <p:by>
                                        <p:hsl h="0" s="12549" l="25098"/>
                                      </p:by>
                                    </p:animClr>
                                    <p:animClr clrSpc="hsl" dir="cw">
                                      <p:cBhvr>
                                        <p:cTn id="108" dur="500" fill="hold"/>
                                        <p:tgtEl>
                                          <p:spTgt spid="12"/>
                                        </p:tgtEl>
                                        <p:attrNameLst>
                                          <p:attrName>fillcolor</p:attrName>
                                        </p:attrNameLst>
                                      </p:cBhvr>
                                      <p:by>
                                        <p:hsl h="0" s="12549" l="25098"/>
                                      </p:by>
                                    </p:animClr>
                                    <p:animClr clrSpc="hsl" dir="cw">
                                      <p:cBhvr>
                                        <p:cTn id="109" dur="500" fill="hold"/>
                                        <p:tgtEl>
                                          <p:spTgt spid="12"/>
                                        </p:tgtEl>
                                        <p:attrNameLst>
                                          <p:attrName>stroke.color</p:attrName>
                                        </p:attrNameLst>
                                      </p:cBhvr>
                                      <p:by>
                                        <p:hsl h="0" s="12549" l="25098"/>
                                      </p:by>
                                    </p:animClr>
                                    <p:set>
                                      <p:cBhvr>
                                        <p:cTn id="110" dur="500" fill="hold"/>
                                        <p:tgtEl>
                                          <p:spTgt spid="12"/>
                                        </p:tgtEl>
                                        <p:attrNameLst>
                                          <p:attrName>fill.type</p:attrName>
                                        </p:attrNameLst>
                                      </p:cBhvr>
                                      <p:to>
                                        <p:strVal val="solid"/>
                                      </p:to>
                                    </p:set>
                                  </p:childTnLst>
                                </p:cTn>
                              </p:par>
                              <p:par>
                                <p:cTn id="111" presetID="30" presetClass="emph" presetSubtype="0" fill="hold" grpId="2" nodeType="withEffect">
                                  <p:stCondLst>
                                    <p:cond delay="0"/>
                                  </p:stCondLst>
                                  <p:childTnLst>
                                    <p:animClr clrSpc="hsl" dir="cw">
                                      <p:cBhvr override="childStyle">
                                        <p:cTn id="112" dur="500" fill="hold"/>
                                        <p:tgtEl>
                                          <p:spTgt spid="11"/>
                                        </p:tgtEl>
                                        <p:attrNameLst>
                                          <p:attrName>style.color</p:attrName>
                                        </p:attrNameLst>
                                      </p:cBhvr>
                                      <p:by>
                                        <p:hsl h="0" s="12549" l="25098"/>
                                      </p:by>
                                    </p:animClr>
                                    <p:animClr clrSpc="hsl" dir="cw">
                                      <p:cBhvr>
                                        <p:cTn id="113" dur="500" fill="hold"/>
                                        <p:tgtEl>
                                          <p:spTgt spid="11"/>
                                        </p:tgtEl>
                                        <p:attrNameLst>
                                          <p:attrName>fillcolor</p:attrName>
                                        </p:attrNameLst>
                                      </p:cBhvr>
                                      <p:by>
                                        <p:hsl h="0" s="12549" l="25098"/>
                                      </p:by>
                                    </p:animClr>
                                    <p:animClr clrSpc="hsl" dir="cw">
                                      <p:cBhvr>
                                        <p:cTn id="114" dur="500" fill="hold"/>
                                        <p:tgtEl>
                                          <p:spTgt spid="11"/>
                                        </p:tgtEl>
                                        <p:attrNameLst>
                                          <p:attrName>stroke.color</p:attrName>
                                        </p:attrNameLst>
                                      </p:cBhvr>
                                      <p:by>
                                        <p:hsl h="0" s="12549" l="25098"/>
                                      </p:by>
                                    </p:animClr>
                                    <p:set>
                                      <p:cBhvr>
                                        <p:cTn id="115" dur="500" fill="hold"/>
                                        <p:tgtEl>
                                          <p:spTgt spid="11"/>
                                        </p:tgtEl>
                                        <p:attrNameLst>
                                          <p:attrName>fill.type</p:attrName>
                                        </p:attrNameLst>
                                      </p:cBhvr>
                                      <p:to>
                                        <p:strVal val="solid"/>
                                      </p:to>
                                    </p:set>
                                  </p:childTnLst>
                                </p:cTn>
                              </p:par>
                              <p:par>
                                <p:cTn id="116" presetID="30" presetClass="emph" presetSubtype="0" fill="hold" grpId="2" nodeType="withEffect">
                                  <p:stCondLst>
                                    <p:cond delay="0"/>
                                  </p:stCondLst>
                                  <p:childTnLst>
                                    <p:animClr clrSpc="hsl" dir="cw">
                                      <p:cBhvr override="childStyle">
                                        <p:cTn id="117" dur="500" fill="hold"/>
                                        <p:tgtEl>
                                          <p:spTgt spid="19"/>
                                        </p:tgtEl>
                                        <p:attrNameLst>
                                          <p:attrName>style.color</p:attrName>
                                        </p:attrNameLst>
                                      </p:cBhvr>
                                      <p:by>
                                        <p:hsl h="0" s="12549" l="25098"/>
                                      </p:by>
                                    </p:animClr>
                                    <p:animClr clrSpc="hsl" dir="cw">
                                      <p:cBhvr>
                                        <p:cTn id="118" dur="500" fill="hold"/>
                                        <p:tgtEl>
                                          <p:spTgt spid="19"/>
                                        </p:tgtEl>
                                        <p:attrNameLst>
                                          <p:attrName>fillcolor</p:attrName>
                                        </p:attrNameLst>
                                      </p:cBhvr>
                                      <p:by>
                                        <p:hsl h="0" s="12549" l="25098"/>
                                      </p:by>
                                    </p:animClr>
                                    <p:animClr clrSpc="hsl" dir="cw">
                                      <p:cBhvr>
                                        <p:cTn id="119" dur="500" fill="hold"/>
                                        <p:tgtEl>
                                          <p:spTgt spid="19"/>
                                        </p:tgtEl>
                                        <p:attrNameLst>
                                          <p:attrName>stroke.color</p:attrName>
                                        </p:attrNameLst>
                                      </p:cBhvr>
                                      <p:by>
                                        <p:hsl h="0" s="12549" l="25098"/>
                                      </p:by>
                                    </p:animClr>
                                    <p:set>
                                      <p:cBhvr>
                                        <p:cTn id="120" dur="500" fill="hold"/>
                                        <p:tgtEl>
                                          <p:spTgt spid="19"/>
                                        </p:tgtEl>
                                        <p:attrNameLst>
                                          <p:attrName>fill.type</p:attrName>
                                        </p:attrNameLst>
                                      </p:cBhvr>
                                      <p:to>
                                        <p:strVal val="solid"/>
                                      </p:to>
                                    </p:set>
                                  </p:childTnLst>
                                </p:cTn>
                              </p:par>
                              <p:par>
                                <p:cTn id="121" presetID="30" presetClass="emph" presetSubtype="0" fill="hold" grpId="2" nodeType="withEffect">
                                  <p:stCondLst>
                                    <p:cond delay="0"/>
                                  </p:stCondLst>
                                  <p:childTnLst>
                                    <p:animClr clrSpc="hsl" dir="cw">
                                      <p:cBhvr override="childStyle">
                                        <p:cTn id="122" dur="500" fill="hold"/>
                                        <p:tgtEl>
                                          <p:spTgt spid="20"/>
                                        </p:tgtEl>
                                        <p:attrNameLst>
                                          <p:attrName>style.color</p:attrName>
                                        </p:attrNameLst>
                                      </p:cBhvr>
                                      <p:by>
                                        <p:hsl h="0" s="12549" l="25098"/>
                                      </p:by>
                                    </p:animClr>
                                    <p:animClr clrSpc="hsl" dir="cw">
                                      <p:cBhvr>
                                        <p:cTn id="123" dur="500" fill="hold"/>
                                        <p:tgtEl>
                                          <p:spTgt spid="20"/>
                                        </p:tgtEl>
                                        <p:attrNameLst>
                                          <p:attrName>fillcolor</p:attrName>
                                        </p:attrNameLst>
                                      </p:cBhvr>
                                      <p:by>
                                        <p:hsl h="0" s="12549" l="25098"/>
                                      </p:by>
                                    </p:animClr>
                                    <p:animClr clrSpc="hsl" dir="cw">
                                      <p:cBhvr>
                                        <p:cTn id="124" dur="500" fill="hold"/>
                                        <p:tgtEl>
                                          <p:spTgt spid="20"/>
                                        </p:tgtEl>
                                        <p:attrNameLst>
                                          <p:attrName>stroke.color</p:attrName>
                                        </p:attrNameLst>
                                      </p:cBhvr>
                                      <p:by>
                                        <p:hsl h="0" s="12549" l="25098"/>
                                      </p:by>
                                    </p:animClr>
                                    <p:set>
                                      <p:cBhvr>
                                        <p:cTn id="125" dur="500" fill="hold"/>
                                        <p:tgtEl>
                                          <p:spTgt spid="20"/>
                                        </p:tgtEl>
                                        <p:attrNameLst>
                                          <p:attrName>fill.type</p:attrName>
                                        </p:attrNameLst>
                                      </p:cBhvr>
                                      <p:to>
                                        <p:strVal val="solid"/>
                                      </p:to>
                                    </p:set>
                                  </p:childTnLst>
                                </p:cTn>
                              </p:par>
                              <p:par>
                                <p:cTn id="126" presetID="30" presetClass="emph" presetSubtype="0" fill="hold" grpId="2" nodeType="withEffect">
                                  <p:stCondLst>
                                    <p:cond delay="0"/>
                                  </p:stCondLst>
                                  <p:childTnLst>
                                    <p:animClr clrSpc="hsl" dir="cw">
                                      <p:cBhvr override="childStyle">
                                        <p:cTn id="127" dur="500" fill="hold"/>
                                        <p:tgtEl>
                                          <p:spTgt spid="25"/>
                                        </p:tgtEl>
                                        <p:attrNameLst>
                                          <p:attrName>style.color</p:attrName>
                                        </p:attrNameLst>
                                      </p:cBhvr>
                                      <p:by>
                                        <p:hsl h="0" s="12549" l="25098"/>
                                      </p:by>
                                    </p:animClr>
                                    <p:animClr clrSpc="hsl" dir="cw">
                                      <p:cBhvr>
                                        <p:cTn id="128" dur="500" fill="hold"/>
                                        <p:tgtEl>
                                          <p:spTgt spid="25"/>
                                        </p:tgtEl>
                                        <p:attrNameLst>
                                          <p:attrName>fillcolor</p:attrName>
                                        </p:attrNameLst>
                                      </p:cBhvr>
                                      <p:by>
                                        <p:hsl h="0" s="12549" l="25098"/>
                                      </p:by>
                                    </p:animClr>
                                    <p:animClr clrSpc="hsl" dir="cw">
                                      <p:cBhvr>
                                        <p:cTn id="129" dur="500" fill="hold"/>
                                        <p:tgtEl>
                                          <p:spTgt spid="25"/>
                                        </p:tgtEl>
                                        <p:attrNameLst>
                                          <p:attrName>stroke.color</p:attrName>
                                        </p:attrNameLst>
                                      </p:cBhvr>
                                      <p:by>
                                        <p:hsl h="0" s="12549" l="25098"/>
                                      </p:by>
                                    </p:animClr>
                                    <p:set>
                                      <p:cBhvr>
                                        <p:cTn id="130" dur="500" fill="hold"/>
                                        <p:tgtEl>
                                          <p:spTgt spid="25"/>
                                        </p:tgtEl>
                                        <p:attrNameLst>
                                          <p:attrName>fill.type</p:attrName>
                                        </p:attrNameLst>
                                      </p:cBhvr>
                                      <p:to>
                                        <p:strVal val="solid"/>
                                      </p:to>
                                    </p:set>
                                  </p:childTnLst>
                                </p:cTn>
                              </p:par>
                              <p:par>
                                <p:cTn id="131" presetID="30" presetClass="emph" presetSubtype="0" fill="hold" grpId="2" nodeType="withEffect">
                                  <p:stCondLst>
                                    <p:cond delay="0"/>
                                  </p:stCondLst>
                                  <p:childTnLst>
                                    <p:animClr clrSpc="hsl" dir="cw">
                                      <p:cBhvr override="childStyle">
                                        <p:cTn id="132" dur="500" fill="hold"/>
                                        <p:tgtEl>
                                          <p:spTgt spid="27"/>
                                        </p:tgtEl>
                                        <p:attrNameLst>
                                          <p:attrName>style.color</p:attrName>
                                        </p:attrNameLst>
                                      </p:cBhvr>
                                      <p:by>
                                        <p:hsl h="0" s="12549" l="25098"/>
                                      </p:by>
                                    </p:animClr>
                                    <p:animClr clrSpc="hsl" dir="cw">
                                      <p:cBhvr>
                                        <p:cTn id="133" dur="500" fill="hold"/>
                                        <p:tgtEl>
                                          <p:spTgt spid="27"/>
                                        </p:tgtEl>
                                        <p:attrNameLst>
                                          <p:attrName>fillcolor</p:attrName>
                                        </p:attrNameLst>
                                      </p:cBhvr>
                                      <p:by>
                                        <p:hsl h="0" s="12549" l="25098"/>
                                      </p:by>
                                    </p:animClr>
                                    <p:animClr clrSpc="hsl" dir="cw">
                                      <p:cBhvr>
                                        <p:cTn id="134" dur="500" fill="hold"/>
                                        <p:tgtEl>
                                          <p:spTgt spid="27"/>
                                        </p:tgtEl>
                                        <p:attrNameLst>
                                          <p:attrName>stroke.color</p:attrName>
                                        </p:attrNameLst>
                                      </p:cBhvr>
                                      <p:by>
                                        <p:hsl h="0" s="12549" l="25098"/>
                                      </p:by>
                                    </p:animClr>
                                    <p:set>
                                      <p:cBhvr>
                                        <p:cTn id="135" dur="500" fill="hold"/>
                                        <p:tgtEl>
                                          <p:spTgt spid="27"/>
                                        </p:tgtEl>
                                        <p:attrNameLst>
                                          <p:attrName>fill.type</p:attrName>
                                        </p:attrNameLst>
                                      </p:cBhvr>
                                      <p:to>
                                        <p:strVal val="solid"/>
                                      </p:to>
                                    </p:set>
                                  </p:childTnLst>
                                </p:cTn>
                              </p:par>
                              <p:par>
                                <p:cTn id="136" presetID="30" presetClass="emph" presetSubtype="0" fill="hold" grpId="3" nodeType="withEffect">
                                  <p:stCondLst>
                                    <p:cond delay="0"/>
                                  </p:stCondLst>
                                  <p:childTnLst>
                                    <p:animClr clrSpc="hsl" dir="cw">
                                      <p:cBhvr override="childStyle">
                                        <p:cTn id="137" dur="500" fill="hold"/>
                                        <p:tgtEl>
                                          <p:spTgt spid="28"/>
                                        </p:tgtEl>
                                        <p:attrNameLst>
                                          <p:attrName>style.color</p:attrName>
                                        </p:attrNameLst>
                                      </p:cBhvr>
                                      <p:by>
                                        <p:hsl h="0" s="12549" l="25098"/>
                                      </p:by>
                                    </p:animClr>
                                    <p:animClr clrSpc="hsl" dir="cw">
                                      <p:cBhvr>
                                        <p:cTn id="138" dur="500" fill="hold"/>
                                        <p:tgtEl>
                                          <p:spTgt spid="28"/>
                                        </p:tgtEl>
                                        <p:attrNameLst>
                                          <p:attrName>fillcolor</p:attrName>
                                        </p:attrNameLst>
                                      </p:cBhvr>
                                      <p:by>
                                        <p:hsl h="0" s="12549" l="25098"/>
                                      </p:by>
                                    </p:animClr>
                                    <p:animClr clrSpc="hsl" dir="cw">
                                      <p:cBhvr>
                                        <p:cTn id="139" dur="500" fill="hold"/>
                                        <p:tgtEl>
                                          <p:spTgt spid="28"/>
                                        </p:tgtEl>
                                        <p:attrNameLst>
                                          <p:attrName>stroke.color</p:attrName>
                                        </p:attrNameLst>
                                      </p:cBhvr>
                                      <p:by>
                                        <p:hsl h="0" s="12549" l="25098"/>
                                      </p:by>
                                    </p:animClr>
                                    <p:set>
                                      <p:cBhvr>
                                        <p:cTn id="140" dur="500" fill="hold"/>
                                        <p:tgtEl>
                                          <p:spTgt spid="28"/>
                                        </p:tgtEl>
                                        <p:attrNameLst>
                                          <p:attrName>fill.type</p:attrName>
                                        </p:attrNameLst>
                                      </p:cBhvr>
                                      <p:to>
                                        <p:strVal val="solid"/>
                                      </p:to>
                                    </p:set>
                                  </p:childTnLst>
                                </p:cTn>
                              </p:par>
                              <p:par>
                                <p:cTn id="141" presetID="30" presetClass="emph" presetSubtype="0" fill="hold" grpId="3" nodeType="withEffect">
                                  <p:stCondLst>
                                    <p:cond delay="0"/>
                                  </p:stCondLst>
                                  <p:childTnLst>
                                    <p:animClr clrSpc="hsl" dir="cw">
                                      <p:cBhvr override="childStyle">
                                        <p:cTn id="142" dur="500" fill="hold"/>
                                        <p:tgtEl>
                                          <p:spTgt spid="29"/>
                                        </p:tgtEl>
                                        <p:attrNameLst>
                                          <p:attrName>style.color</p:attrName>
                                        </p:attrNameLst>
                                      </p:cBhvr>
                                      <p:by>
                                        <p:hsl h="0" s="12549" l="25098"/>
                                      </p:by>
                                    </p:animClr>
                                    <p:animClr clrSpc="hsl" dir="cw">
                                      <p:cBhvr>
                                        <p:cTn id="143" dur="500" fill="hold"/>
                                        <p:tgtEl>
                                          <p:spTgt spid="29"/>
                                        </p:tgtEl>
                                        <p:attrNameLst>
                                          <p:attrName>fillcolor</p:attrName>
                                        </p:attrNameLst>
                                      </p:cBhvr>
                                      <p:by>
                                        <p:hsl h="0" s="12549" l="25098"/>
                                      </p:by>
                                    </p:animClr>
                                    <p:animClr clrSpc="hsl" dir="cw">
                                      <p:cBhvr>
                                        <p:cTn id="144" dur="500" fill="hold"/>
                                        <p:tgtEl>
                                          <p:spTgt spid="29"/>
                                        </p:tgtEl>
                                        <p:attrNameLst>
                                          <p:attrName>stroke.color</p:attrName>
                                        </p:attrNameLst>
                                      </p:cBhvr>
                                      <p:by>
                                        <p:hsl h="0" s="12549" l="25098"/>
                                      </p:by>
                                    </p:animClr>
                                    <p:set>
                                      <p:cBhvr>
                                        <p:cTn id="145" dur="500" fill="hold"/>
                                        <p:tgtEl>
                                          <p:spTgt spid="29"/>
                                        </p:tgtEl>
                                        <p:attrNameLst>
                                          <p:attrName>fill.type</p:attrName>
                                        </p:attrNameLst>
                                      </p:cBhvr>
                                      <p:to>
                                        <p:strVal val="solid"/>
                                      </p:to>
                                    </p:set>
                                  </p:childTnLst>
                                </p:cTn>
                              </p:par>
                              <p:par>
                                <p:cTn id="146" presetID="30" presetClass="emph" presetSubtype="0" fill="hold" grpId="2" nodeType="withEffect">
                                  <p:stCondLst>
                                    <p:cond delay="0"/>
                                  </p:stCondLst>
                                  <p:childTnLst>
                                    <p:animClr clrSpc="hsl" dir="cw">
                                      <p:cBhvr override="childStyle">
                                        <p:cTn id="147" dur="500" fill="hold"/>
                                        <p:tgtEl>
                                          <p:spTgt spid="30"/>
                                        </p:tgtEl>
                                        <p:attrNameLst>
                                          <p:attrName>style.color</p:attrName>
                                        </p:attrNameLst>
                                      </p:cBhvr>
                                      <p:by>
                                        <p:hsl h="0" s="12549" l="25098"/>
                                      </p:by>
                                    </p:animClr>
                                    <p:animClr clrSpc="hsl" dir="cw">
                                      <p:cBhvr>
                                        <p:cTn id="148" dur="500" fill="hold"/>
                                        <p:tgtEl>
                                          <p:spTgt spid="30"/>
                                        </p:tgtEl>
                                        <p:attrNameLst>
                                          <p:attrName>fillcolor</p:attrName>
                                        </p:attrNameLst>
                                      </p:cBhvr>
                                      <p:by>
                                        <p:hsl h="0" s="12549" l="25098"/>
                                      </p:by>
                                    </p:animClr>
                                    <p:animClr clrSpc="hsl" dir="cw">
                                      <p:cBhvr>
                                        <p:cTn id="149" dur="500" fill="hold"/>
                                        <p:tgtEl>
                                          <p:spTgt spid="30"/>
                                        </p:tgtEl>
                                        <p:attrNameLst>
                                          <p:attrName>stroke.color</p:attrName>
                                        </p:attrNameLst>
                                      </p:cBhvr>
                                      <p:by>
                                        <p:hsl h="0" s="12549" l="25098"/>
                                      </p:by>
                                    </p:animClr>
                                    <p:set>
                                      <p:cBhvr>
                                        <p:cTn id="150" dur="500" fill="hold"/>
                                        <p:tgtEl>
                                          <p:spTgt spid="30"/>
                                        </p:tgtEl>
                                        <p:attrNameLst>
                                          <p:attrName>fill.type</p:attrName>
                                        </p:attrNameLst>
                                      </p:cBhvr>
                                      <p:to>
                                        <p:strVal val="solid"/>
                                      </p:to>
                                    </p:set>
                                  </p:childTnLst>
                                </p:cTn>
                              </p:par>
                            </p:childTnLst>
                          </p:cTn>
                        </p:par>
                      </p:childTnLst>
                    </p:cTn>
                  </p:par>
                  <p:par>
                    <p:cTn id="151" fill="hold">
                      <p:stCondLst>
                        <p:cond delay="indefinite"/>
                      </p:stCondLst>
                      <p:childTnLst>
                        <p:par>
                          <p:cTn id="152" fill="hold">
                            <p:stCondLst>
                              <p:cond delay="0"/>
                            </p:stCondLst>
                            <p:childTnLst>
                              <p:par>
                                <p:cTn id="153" presetID="24" presetClass="emph" presetSubtype="0" fill="hold" grpId="1" nodeType="clickEffect">
                                  <p:stCondLst>
                                    <p:cond delay="0"/>
                                  </p:stCondLst>
                                  <p:childTnLst>
                                    <p:animClr clrSpc="hsl" dir="cw">
                                      <p:cBhvr override="childStyle">
                                        <p:cTn id="154" dur="500" fill="hold"/>
                                        <p:tgtEl>
                                          <p:spTgt spid="8"/>
                                        </p:tgtEl>
                                        <p:attrNameLst>
                                          <p:attrName>style.color</p:attrName>
                                        </p:attrNameLst>
                                      </p:cBhvr>
                                      <p:by>
                                        <p:hsl h="0" s="-12549" l="-25098"/>
                                      </p:by>
                                    </p:animClr>
                                    <p:animClr clrSpc="hsl" dir="cw">
                                      <p:cBhvr>
                                        <p:cTn id="155" dur="500" fill="hold"/>
                                        <p:tgtEl>
                                          <p:spTgt spid="8"/>
                                        </p:tgtEl>
                                        <p:attrNameLst>
                                          <p:attrName>fillcolor</p:attrName>
                                        </p:attrNameLst>
                                      </p:cBhvr>
                                      <p:by>
                                        <p:hsl h="0" s="-12549" l="-25098"/>
                                      </p:by>
                                    </p:animClr>
                                    <p:animClr clrSpc="hsl" dir="cw">
                                      <p:cBhvr>
                                        <p:cTn id="156" dur="500" fill="hold"/>
                                        <p:tgtEl>
                                          <p:spTgt spid="8"/>
                                        </p:tgtEl>
                                        <p:attrNameLst>
                                          <p:attrName>stroke.color</p:attrName>
                                        </p:attrNameLst>
                                      </p:cBhvr>
                                      <p:by>
                                        <p:hsl h="0" s="-12549" l="-25098"/>
                                      </p:by>
                                    </p:animClr>
                                    <p:set>
                                      <p:cBhvr>
                                        <p:cTn id="157" dur="500" fill="hold"/>
                                        <p:tgtEl>
                                          <p:spTgt spid="8"/>
                                        </p:tgtEl>
                                        <p:attrNameLst>
                                          <p:attrName>fill.type</p:attrName>
                                        </p:attrNameLst>
                                      </p:cBhvr>
                                      <p:to>
                                        <p:strVal val="solid"/>
                                      </p:to>
                                    </p:set>
                                  </p:childTnLst>
                                </p:cTn>
                              </p:par>
                              <p:par>
                                <p:cTn id="158" presetID="24" presetClass="emph" presetSubtype="0" fill="hold" grpId="0" nodeType="withEffect">
                                  <p:stCondLst>
                                    <p:cond delay="0"/>
                                  </p:stCondLst>
                                  <p:childTnLst>
                                    <p:animClr clrSpc="hsl" dir="cw">
                                      <p:cBhvr override="childStyle">
                                        <p:cTn id="159" dur="500" fill="hold"/>
                                        <p:tgtEl>
                                          <p:spTgt spid="17"/>
                                        </p:tgtEl>
                                        <p:attrNameLst>
                                          <p:attrName>style.color</p:attrName>
                                        </p:attrNameLst>
                                      </p:cBhvr>
                                      <p:by>
                                        <p:hsl h="0" s="-12549" l="-25098"/>
                                      </p:by>
                                    </p:animClr>
                                    <p:animClr clrSpc="hsl" dir="cw">
                                      <p:cBhvr>
                                        <p:cTn id="160" dur="500" fill="hold"/>
                                        <p:tgtEl>
                                          <p:spTgt spid="17"/>
                                        </p:tgtEl>
                                        <p:attrNameLst>
                                          <p:attrName>fillcolor</p:attrName>
                                        </p:attrNameLst>
                                      </p:cBhvr>
                                      <p:by>
                                        <p:hsl h="0" s="-12549" l="-25098"/>
                                      </p:by>
                                    </p:animClr>
                                    <p:animClr clrSpc="hsl" dir="cw">
                                      <p:cBhvr>
                                        <p:cTn id="161" dur="500" fill="hold"/>
                                        <p:tgtEl>
                                          <p:spTgt spid="17"/>
                                        </p:tgtEl>
                                        <p:attrNameLst>
                                          <p:attrName>stroke.color</p:attrName>
                                        </p:attrNameLst>
                                      </p:cBhvr>
                                      <p:by>
                                        <p:hsl h="0" s="-12549" l="-25098"/>
                                      </p:by>
                                    </p:animClr>
                                    <p:set>
                                      <p:cBhvr>
                                        <p:cTn id="162" dur="500" fill="hold"/>
                                        <p:tgtEl>
                                          <p:spTgt spid="17"/>
                                        </p:tgtEl>
                                        <p:attrNameLst>
                                          <p:attrName>fill.type</p:attrName>
                                        </p:attrNameLst>
                                      </p:cBhvr>
                                      <p:to>
                                        <p:strVal val="solid"/>
                                      </p:to>
                                    </p:set>
                                  </p:childTnLst>
                                </p:cTn>
                              </p:par>
                              <p:par>
                                <p:cTn id="163" presetID="24" presetClass="emph" presetSubtype="0" fill="hold" grpId="0" nodeType="withEffect">
                                  <p:stCondLst>
                                    <p:cond delay="0"/>
                                  </p:stCondLst>
                                  <p:childTnLst>
                                    <p:animClr clrSpc="hsl" dir="cw">
                                      <p:cBhvr override="childStyle">
                                        <p:cTn id="164" dur="500" fill="hold"/>
                                        <p:tgtEl>
                                          <p:spTgt spid="2"/>
                                        </p:tgtEl>
                                        <p:attrNameLst>
                                          <p:attrName>style.color</p:attrName>
                                        </p:attrNameLst>
                                      </p:cBhvr>
                                      <p:by>
                                        <p:hsl h="0" s="-12549" l="-25098"/>
                                      </p:by>
                                    </p:animClr>
                                    <p:animClr clrSpc="hsl" dir="cw">
                                      <p:cBhvr>
                                        <p:cTn id="165" dur="500" fill="hold"/>
                                        <p:tgtEl>
                                          <p:spTgt spid="2"/>
                                        </p:tgtEl>
                                        <p:attrNameLst>
                                          <p:attrName>fillcolor</p:attrName>
                                        </p:attrNameLst>
                                      </p:cBhvr>
                                      <p:by>
                                        <p:hsl h="0" s="-12549" l="-25098"/>
                                      </p:by>
                                    </p:animClr>
                                    <p:animClr clrSpc="hsl" dir="cw">
                                      <p:cBhvr>
                                        <p:cTn id="166" dur="500" fill="hold"/>
                                        <p:tgtEl>
                                          <p:spTgt spid="2"/>
                                        </p:tgtEl>
                                        <p:attrNameLst>
                                          <p:attrName>stroke.color</p:attrName>
                                        </p:attrNameLst>
                                      </p:cBhvr>
                                      <p:by>
                                        <p:hsl h="0" s="-12549" l="-25098"/>
                                      </p:by>
                                    </p:animClr>
                                    <p:set>
                                      <p:cBhvr>
                                        <p:cTn id="167" dur="500" fill="hold"/>
                                        <p:tgtEl>
                                          <p:spTgt spid="2"/>
                                        </p:tgtEl>
                                        <p:attrNameLst>
                                          <p:attrName>fill.type</p:attrName>
                                        </p:attrNameLst>
                                      </p:cBhvr>
                                      <p:to>
                                        <p:strVal val="solid"/>
                                      </p:to>
                                    </p:set>
                                  </p:childTnLst>
                                </p:cTn>
                              </p:par>
                              <p:par>
                                <p:cTn id="168" presetID="24" presetClass="emph" presetSubtype="0" fill="hold" grpId="1" nodeType="withEffect">
                                  <p:stCondLst>
                                    <p:cond delay="0"/>
                                  </p:stCondLst>
                                  <p:childTnLst>
                                    <p:animClr clrSpc="hsl" dir="cw">
                                      <p:cBhvr override="childStyle">
                                        <p:cTn id="169" dur="500" fill="hold"/>
                                        <p:tgtEl>
                                          <p:spTgt spid="5"/>
                                        </p:tgtEl>
                                        <p:attrNameLst>
                                          <p:attrName>style.color</p:attrName>
                                        </p:attrNameLst>
                                      </p:cBhvr>
                                      <p:by>
                                        <p:hsl h="0" s="-12549" l="-25098"/>
                                      </p:by>
                                    </p:animClr>
                                    <p:animClr clrSpc="hsl" dir="cw">
                                      <p:cBhvr>
                                        <p:cTn id="170" dur="500" fill="hold"/>
                                        <p:tgtEl>
                                          <p:spTgt spid="5"/>
                                        </p:tgtEl>
                                        <p:attrNameLst>
                                          <p:attrName>fillcolor</p:attrName>
                                        </p:attrNameLst>
                                      </p:cBhvr>
                                      <p:by>
                                        <p:hsl h="0" s="-12549" l="-25098"/>
                                      </p:by>
                                    </p:animClr>
                                    <p:animClr clrSpc="hsl" dir="cw">
                                      <p:cBhvr>
                                        <p:cTn id="171" dur="500" fill="hold"/>
                                        <p:tgtEl>
                                          <p:spTgt spid="5"/>
                                        </p:tgtEl>
                                        <p:attrNameLst>
                                          <p:attrName>stroke.color</p:attrName>
                                        </p:attrNameLst>
                                      </p:cBhvr>
                                      <p:by>
                                        <p:hsl h="0" s="-12549" l="-25098"/>
                                      </p:by>
                                    </p:animClr>
                                    <p:set>
                                      <p:cBhvr>
                                        <p:cTn id="172" dur="500" fill="hold"/>
                                        <p:tgtEl>
                                          <p:spTgt spid="5"/>
                                        </p:tgtEl>
                                        <p:attrNameLst>
                                          <p:attrName>fill.type</p:attrName>
                                        </p:attrNameLst>
                                      </p:cBhvr>
                                      <p:to>
                                        <p:strVal val="solid"/>
                                      </p:to>
                                    </p:set>
                                  </p:childTnLst>
                                </p:cTn>
                              </p:par>
                              <p:par>
                                <p:cTn id="173" presetID="24" presetClass="emph" presetSubtype="0" fill="hold" grpId="1" nodeType="withEffect">
                                  <p:stCondLst>
                                    <p:cond delay="0"/>
                                  </p:stCondLst>
                                  <p:childTnLst>
                                    <p:animClr clrSpc="hsl" dir="cw">
                                      <p:cBhvr override="childStyle">
                                        <p:cTn id="174" dur="500" fill="hold"/>
                                        <p:tgtEl>
                                          <p:spTgt spid="4"/>
                                        </p:tgtEl>
                                        <p:attrNameLst>
                                          <p:attrName>style.color</p:attrName>
                                        </p:attrNameLst>
                                      </p:cBhvr>
                                      <p:by>
                                        <p:hsl h="0" s="-12549" l="-25098"/>
                                      </p:by>
                                    </p:animClr>
                                    <p:animClr clrSpc="hsl" dir="cw">
                                      <p:cBhvr>
                                        <p:cTn id="175" dur="500" fill="hold"/>
                                        <p:tgtEl>
                                          <p:spTgt spid="4"/>
                                        </p:tgtEl>
                                        <p:attrNameLst>
                                          <p:attrName>fillcolor</p:attrName>
                                        </p:attrNameLst>
                                      </p:cBhvr>
                                      <p:by>
                                        <p:hsl h="0" s="-12549" l="-25098"/>
                                      </p:by>
                                    </p:animClr>
                                    <p:animClr clrSpc="hsl" dir="cw">
                                      <p:cBhvr>
                                        <p:cTn id="176" dur="500" fill="hold"/>
                                        <p:tgtEl>
                                          <p:spTgt spid="4"/>
                                        </p:tgtEl>
                                        <p:attrNameLst>
                                          <p:attrName>stroke.color</p:attrName>
                                        </p:attrNameLst>
                                      </p:cBhvr>
                                      <p:by>
                                        <p:hsl h="0" s="-12549" l="-25098"/>
                                      </p:by>
                                    </p:animClr>
                                    <p:set>
                                      <p:cBhvr>
                                        <p:cTn id="177" dur="500" fill="hold"/>
                                        <p:tgtEl>
                                          <p:spTgt spid="4"/>
                                        </p:tgtEl>
                                        <p:attrNameLst>
                                          <p:attrName>fill.type</p:attrName>
                                        </p:attrNameLst>
                                      </p:cBhvr>
                                      <p:to>
                                        <p:strVal val="solid"/>
                                      </p:to>
                                    </p:set>
                                  </p:childTnLst>
                                </p:cTn>
                              </p:par>
                              <p:par>
                                <p:cTn id="178" presetID="24" presetClass="emph" presetSubtype="0" fill="hold" grpId="2" nodeType="withEffect">
                                  <p:stCondLst>
                                    <p:cond delay="0"/>
                                  </p:stCondLst>
                                  <p:childTnLst>
                                    <p:animClr clrSpc="hsl" dir="cw">
                                      <p:cBhvr override="childStyle">
                                        <p:cTn id="179" dur="500" fill="hold"/>
                                        <p:tgtEl>
                                          <p:spTgt spid="12"/>
                                        </p:tgtEl>
                                        <p:attrNameLst>
                                          <p:attrName>style.color</p:attrName>
                                        </p:attrNameLst>
                                      </p:cBhvr>
                                      <p:by>
                                        <p:hsl h="0" s="-12549" l="-25098"/>
                                      </p:by>
                                    </p:animClr>
                                    <p:animClr clrSpc="hsl" dir="cw">
                                      <p:cBhvr>
                                        <p:cTn id="180" dur="500" fill="hold"/>
                                        <p:tgtEl>
                                          <p:spTgt spid="12"/>
                                        </p:tgtEl>
                                        <p:attrNameLst>
                                          <p:attrName>fillcolor</p:attrName>
                                        </p:attrNameLst>
                                      </p:cBhvr>
                                      <p:by>
                                        <p:hsl h="0" s="-12549" l="-25098"/>
                                      </p:by>
                                    </p:animClr>
                                    <p:animClr clrSpc="hsl" dir="cw">
                                      <p:cBhvr>
                                        <p:cTn id="181" dur="500" fill="hold"/>
                                        <p:tgtEl>
                                          <p:spTgt spid="12"/>
                                        </p:tgtEl>
                                        <p:attrNameLst>
                                          <p:attrName>stroke.color</p:attrName>
                                        </p:attrNameLst>
                                      </p:cBhvr>
                                      <p:by>
                                        <p:hsl h="0" s="-12549" l="-25098"/>
                                      </p:by>
                                    </p:animClr>
                                    <p:set>
                                      <p:cBhvr>
                                        <p:cTn id="182" dur="500" fill="hold"/>
                                        <p:tgtEl>
                                          <p:spTgt spid="12"/>
                                        </p:tgtEl>
                                        <p:attrNameLst>
                                          <p:attrName>fill.type</p:attrName>
                                        </p:attrNameLst>
                                      </p:cBhvr>
                                      <p:to>
                                        <p:strVal val="solid"/>
                                      </p:to>
                                    </p:set>
                                  </p:childTnLst>
                                </p:cTn>
                              </p:par>
                              <p:par>
                                <p:cTn id="183" presetID="24" presetClass="emph" presetSubtype="0" fill="hold" grpId="1" nodeType="withEffect">
                                  <p:stCondLst>
                                    <p:cond delay="0"/>
                                  </p:stCondLst>
                                  <p:childTnLst>
                                    <p:animClr clrSpc="hsl" dir="cw">
                                      <p:cBhvr override="childStyle">
                                        <p:cTn id="184" dur="500" fill="hold"/>
                                        <p:tgtEl>
                                          <p:spTgt spid="11"/>
                                        </p:tgtEl>
                                        <p:attrNameLst>
                                          <p:attrName>style.color</p:attrName>
                                        </p:attrNameLst>
                                      </p:cBhvr>
                                      <p:by>
                                        <p:hsl h="0" s="-12549" l="-25098"/>
                                      </p:by>
                                    </p:animClr>
                                    <p:animClr clrSpc="hsl" dir="cw">
                                      <p:cBhvr>
                                        <p:cTn id="185" dur="500" fill="hold"/>
                                        <p:tgtEl>
                                          <p:spTgt spid="11"/>
                                        </p:tgtEl>
                                        <p:attrNameLst>
                                          <p:attrName>fillcolor</p:attrName>
                                        </p:attrNameLst>
                                      </p:cBhvr>
                                      <p:by>
                                        <p:hsl h="0" s="-12549" l="-25098"/>
                                      </p:by>
                                    </p:animClr>
                                    <p:animClr clrSpc="hsl" dir="cw">
                                      <p:cBhvr>
                                        <p:cTn id="186" dur="500" fill="hold"/>
                                        <p:tgtEl>
                                          <p:spTgt spid="11"/>
                                        </p:tgtEl>
                                        <p:attrNameLst>
                                          <p:attrName>stroke.color</p:attrName>
                                        </p:attrNameLst>
                                      </p:cBhvr>
                                      <p:by>
                                        <p:hsl h="0" s="-12549" l="-25098"/>
                                      </p:by>
                                    </p:animClr>
                                    <p:set>
                                      <p:cBhvr>
                                        <p:cTn id="187" dur="500" fill="hold"/>
                                        <p:tgtEl>
                                          <p:spTgt spid="11"/>
                                        </p:tgtEl>
                                        <p:attrNameLst>
                                          <p:attrName>fill.type</p:attrName>
                                        </p:attrNameLst>
                                      </p:cBhvr>
                                      <p:to>
                                        <p:strVal val="solid"/>
                                      </p:to>
                                    </p:set>
                                  </p:childTnLst>
                                </p:cTn>
                              </p:par>
                              <p:par>
                                <p:cTn id="188" presetID="24" presetClass="emph" presetSubtype="0" fill="hold" grpId="0" nodeType="withEffect">
                                  <p:stCondLst>
                                    <p:cond delay="0"/>
                                  </p:stCondLst>
                                  <p:childTnLst>
                                    <p:animClr clrSpc="hsl" dir="cw">
                                      <p:cBhvr override="childStyle">
                                        <p:cTn id="189" dur="500" fill="hold"/>
                                        <p:tgtEl>
                                          <p:spTgt spid="16"/>
                                        </p:tgtEl>
                                        <p:attrNameLst>
                                          <p:attrName>style.color</p:attrName>
                                        </p:attrNameLst>
                                      </p:cBhvr>
                                      <p:by>
                                        <p:hsl h="0" s="-12549" l="-25098"/>
                                      </p:by>
                                    </p:animClr>
                                    <p:animClr clrSpc="hsl" dir="cw">
                                      <p:cBhvr>
                                        <p:cTn id="190" dur="500" fill="hold"/>
                                        <p:tgtEl>
                                          <p:spTgt spid="16"/>
                                        </p:tgtEl>
                                        <p:attrNameLst>
                                          <p:attrName>fillcolor</p:attrName>
                                        </p:attrNameLst>
                                      </p:cBhvr>
                                      <p:by>
                                        <p:hsl h="0" s="-12549" l="-25098"/>
                                      </p:by>
                                    </p:animClr>
                                    <p:animClr clrSpc="hsl" dir="cw">
                                      <p:cBhvr>
                                        <p:cTn id="191" dur="500" fill="hold"/>
                                        <p:tgtEl>
                                          <p:spTgt spid="16"/>
                                        </p:tgtEl>
                                        <p:attrNameLst>
                                          <p:attrName>stroke.color</p:attrName>
                                        </p:attrNameLst>
                                      </p:cBhvr>
                                      <p:by>
                                        <p:hsl h="0" s="-12549" l="-25098"/>
                                      </p:by>
                                    </p:animClr>
                                    <p:set>
                                      <p:cBhvr>
                                        <p:cTn id="192" dur="500" fill="hold"/>
                                        <p:tgtEl>
                                          <p:spTgt spid="16"/>
                                        </p:tgtEl>
                                        <p:attrNameLst>
                                          <p:attrName>fill.type</p:attrName>
                                        </p:attrNameLst>
                                      </p:cBhvr>
                                      <p:to>
                                        <p:strVal val="solid"/>
                                      </p:to>
                                    </p:set>
                                  </p:childTnLst>
                                </p:cTn>
                              </p:par>
                              <p:par>
                                <p:cTn id="193" presetID="24" presetClass="emph" presetSubtype="0" fill="hold" grpId="1" nodeType="withEffect">
                                  <p:stCondLst>
                                    <p:cond delay="0"/>
                                  </p:stCondLst>
                                  <p:childTnLst>
                                    <p:animClr clrSpc="hsl" dir="cw">
                                      <p:cBhvr override="childStyle">
                                        <p:cTn id="194" dur="500" fill="hold"/>
                                        <p:tgtEl>
                                          <p:spTgt spid="18"/>
                                        </p:tgtEl>
                                        <p:attrNameLst>
                                          <p:attrName>style.color</p:attrName>
                                        </p:attrNameLst>
                                      </p:cBhvr>
                                      <p:by>
                                        <p:hsl h="0" s="-12549" l="-25098"/>
                                      </p:by>
                                    </p:animClr>
                                    <p:animClr clrSpc="hsl" dir="cw">
                                      <p:cBhvr>
                                        <p:cTn id="195" dur="500" fill="hold"/>
                                        <p:tgtEl>
                                          <p:spTgt spid="18"/>
                                        </p:tgtEl>
                                        <p:attrNameLst>
                                          <p:attrName>fillcolor</p:attrName>
                                        </p:attrNameLst>
                                      </p:cBhvr>
                                      <p:by>
                                        <p:hsl h="0" s="-12549" l="-25098"/>
                                      </p:by>
                                    </p:animClr>
                                    <p:animClr clrSpc="hsl" dir="cw">
                                      <p:cBhvr>
                                        <p:cTn id="196" dur="500" fill="hold"/>
                                        <p:tgtEl>
                                          <p:spTgt spid="18"/>
                                        </p:tgtEl>
                                        <p:attrNameLst>
                                          <p:attrName>stroke.color</p:attrName>
                                        </p:attrNameLst>
                                      </p:cBhvr>
                                      <p:by>
                                        <p:hsl h="0" s="-12549" l="-25098"/>
                                      </p:by>
                                    </p:animClr>
                                    <p:set>
                                      <p:cBhvr>
                                        <p:cTn id="197" dur="500" fill="hold"/>
                                        <p:tgtEl>
                                          <p:spTgt spid="18"/>
                                        </p:tgtEl>
                                        <p:attrNameLst>
                                          <p:attrName>fill.type</p:attrName>
                                        </p:attrNameLst>
                                      </p:cBhvr>
                                      <p:to>
                                        <p:strVal val="solid"/>
                                      </p:to>
                                    </p:set>
                                  </p:childTnLst>
                                </p:cTn>
                              </p:par>
                              <p:par>
                                <p:cTn id="198" presetID="24" presetClass="emph" presetSubtype="0" fill="hold" grpId="1" nodeType="withEffect">
                                  <p:stCondLst>
                                    <p:cond delay="0"/>
                                  </p:stCondLst>
                                  <p:childTnLst>
                                    <p:animClr clrSpc="hsl" dir="cw">
                                      <p:cBhvr override="childStyle">
                                        <p:cTn id="199" dur="500" fill="hold"/>
                                        <p:tgtEl>
                                          <p:spTgt spid="24"/>
                                        </p:tgtEl>
                                        <p:attrNameLst>
                                          <p:attrName>style.color</p:attrName>
                                        </p:attrNameLst>
                                      </p:cBhvr>
                                      <p:by>
                                        <p:hsl h="0" s="-12549" l="-25098"/>
                                      </p:by>
                                    </p:animClr>
                                    <p:animClr clrSpc="hsl" dir="cw">
                                      <p:cBhvr>
                                        <p:cTn id="200" dur="500" fill="hold"/>
                                        <p:tgtEl>
                                          <p:spTgt spid="24"/>
                                        </p:tgtEl>
                                        <p:attrNameLst>
                                          <p:attrName>fillcolor</p:attrName>
                                        </p:attrNameLst>
                                      </p:cBhvr>
                                      <p:by>
                                        <p:hsl h="0" s="-12549" l="-25098"/>
                                      </p:by>
                                    </p:animClr>
                                    <p:animClr clrSpc="hsl" dir="cw">
                                      <p:cBhvr>
                                        <p:cTn id="201" dur="500" fill="hold"/>
                                        <p:tgtEl>
                                          <p:spTgt spid="24"/>
                                        </p:tgtEl>
                                        <p:attrNameLst>
                                          <p:attrName>stroke.color</p:attrName>
                                        </p:attrNameLst>
                                      </p:cBhvr>
                                      <p:by>
                                        <p:hsl h="0" s="-12549" l="-25098"/>
                                      </p:by>
                                    </p:animClr>
                                    <p:set>
                                      <p:cBhvr>
                                        <p:cTn id="202" dur="500" fill="hold"/>
                                        <p:tgtEl>
                                          <p:spTgt spid="24"/>
                                        </p:tgtEl>
                                        <p:attrNameLst>
                                          <p:attrName>fill.type</p:attrName>
                                        </p:attrNameLst>
                                      </p:cBhvr>
                                      <p:to>
                                        <p:strVal val="solid"/>
                                      </p:to>
                                    </p:set>
                                  </p:childTnLst>
                                </p:cTn>
                              </p:par>
                              <p:par>
                                <p:cTn id="203" presetID="24" presetClass="emph" presetSubtype="0" fill="hold" grpId="2" nodeType="withEffect">
                                  <p:stCondLst>
                                    <p:cond delay="0"/>
                                  </p:stCondLst>
                                  <p:childTnLst>
                                    <p:animClr clrSpc="hsl" dir="cw">
                                      <p:cBhvr override="childStyle">
                                        <p:cTn id="204" dur="500" fill="hold"/>
                                        <p:tgtEl>
                                          <p:spTgt spid="28"/>
                                        </p:tgtEl>
                                        <p:attrNameLst>
                                          <p:attrName>style.color</p:attrName>
                                        </p:attrNameLst>
                                      </p:cBhvr>
                                      <p:by>
                                        <p:hsl h="0" s="-12549" l="-25098"/>
                                      </p:by>
                                    </p:animClr>
                                    <p:animClr clrSpc="hsl" dir="cw">
                                      <p:cBhvr>
                                        <p:cTn id="205" dur="500" fill="hold"/>
                                        <p:tgtEl>
                                          <p:spTgt spid="28"/>
                                        </p:tgtEl>
                                        <p:attrNameLst>
                                          <p:attrName>fillcolor</p:attrName>
                                        </p:attrNameLst>
                                      </p:cBhvr>
                                      <p:by>
                                        <p:hsl h="0" s="-12549" l="-25098"/>
                                      </p:by>
                                    </p:animClr>
                                    <p:animClr clrSpc="hsl" dir="cw">
                                      <p:cBhvr>
                                        <p:cTn id="206" dur="500" fill="hold"/>
                                        <p:tgtEl>
                                          <p:spTgt spid="28"/>
                                        </p:tgtEl>
                                        <p:attrNameLst>
                                          <p:attrName>stroke.color</p:attrName>
                                        </p:attrNameLst>
                                      </p:cBhvr>
                                      <p:by>
                                        <p:hsl h="0" s="-12549" l="-25098"/>
                                      </p:by>
                                    </p:animClr>
                                    <p:set>
                                      <p:cBhvr>
                                        <p:cTn id="207" dur="500" fill="hold"/>
                                        <p:tgtEl>
                                          <p:spTgt spid="28"/>
                                        </p:tgtEl>
                                        <p:attrNameLst>
                                          <p:attrName>fill.type</p:attrName>
                                        </p:attrNameLst>
                                      </p:cBhvr>
                                      <p:to>
                                        <p:strVal val="solid"/>
                                      </p:to>
                                    </p:set>
                                  </p:childTnLst>
                                </p:cTn>
                              </p:par>
                              <p:par>
                                <p:cTn id="208" presetID="24" presetClass="emph" presetSubtype="0" fill="hold" grpId="2" nodeType="withEffect">
                                  <p:stCondLst>
                                    <p:cond delay="0"/>
                                  </p:stCondLst>
                                  <p:childTnLst>
                                    <p:animClr clrSpc="hsl" dir="cw">
                                      <p:cBhvr override="childStyle">
                                        <p:cTn id="209" dur="500" fill="hold"/>
                                        <p:tgtEl>
                                          <p:spTgt spid="29"/>
                                        </p:tgtEl>
                                        <p:attrNameLst>
                                          <p:attrName>style.color</p:attrName>
                                        </p:attrNameLst>
                                      </p:cBhvr>
                                      <p:by>
                                        <p:hsl h="0" s="-12549" l="-25098"/>
                                      </p:by>
                                    </p:animClr>
                                    <p:animClr clrSpc="hsl" dir="cw">
                                      <p:cBhvr>
                                        <p:cTn id="210" dur="500" fill="hold"/>
                                        <p:tgtEl>
                                          <p:spTgt spid="29"/>
                                        </p:tgtEl>
                                        <p:attrNameLst>
                                          <p:attrName>fillcolor</p:attrName>
                                        </p:attrNameLst>
                                      </p:cBhvr>
                                      <p:by>
                                        <p:hsl h="0" s="-12549" l="-25098"/>
                                      </p:by>
                                    </p:animClr>
                                    <p:animClr clrSpc="hsl" dir="cw">
                                      <p:cBhvr>
                                        <p:cTn id="211" dur="500" fill="hold"/>
                                        <p:tgtEl>
                                          <p:spTgt spid="29"/>
                                        </p:tgtEl>
                                        <p:attrNameLst>
                                          <p:attrName>stroke.color</p:attrName>
                                        </p:attrNameLst>
                                      </p:cBhvr>
                                      <p:by>
                                        <p:hsl h="0" s="-12549" l="-25098"/>
                                      </p:by>
                                    </p:animClr>
                                    <p:set>
                                      <p:cBhvr>
                                        <p:cTn id="212"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17" grpId="0" animBg="1"/>
      <p:bldP spid="2" grpId="0" animBg="1"/>
      <p:bldP spid="5" grpId="0" animBg="1"/>
      <p:bldP spid="5" grpId="1" animBg="1"/>
      <p:bldP spid="5" grpId="2" animBg="1"/>
      <p:bldP spid="4" grpId="0" animBg="1"/>
      <p:bldP spid="4" grpId="1" animBg="1"/>
      <p:bldP spid="4" grpId="2" animBg="1"/>
      <p:bldP spid="12" grpId="0" animBg="1"/>
      <p:bldP spid="12" grpId="1" animBg="1"/>
      <p:bldP spid="12" grpId="2" animBg="1"/>
      <p:bldP spid="12" grpId="3" animBg="1"/>
      <p:bldP spid="11" grpId="0"/>
      <p:bldP spid="11" grpId="1"/>
      <p:bldP spid="11" grpId="2"/>
      <p:bldP spid="16" grpId="0" animBg="1"/>
      <p:bldP spid="18" grpId="0" animBg="1"/>
      <p:bldP spid="18" grpId="1" animBg="1"/>
      <p:bldP spid="19" grpId="0" animBg="1"/>
      <p:bldP spid="19" grpId="1" animBg="1"/>
      <p:bldP spid="19" grpId="2" animBg="1"/>
      <p:bldP spid="20" grpId="0" animBg="1"/>
      <p:bldP spid="20" grpId="1" animBg="1"/>
      <p:bldP spid="20" grpId="2" animBg="1"/>
      <p:bldP spid="24" grpId="0" animBg="1"/>
      <p:bldP spid="24" grpId="1" animBg="1"/>
      <p:bldP spid="25" grpId="0" animBg="1"/>
      <p:bldP spid="25" grpId="1" animBg="1"/>
      <p:bldP spid="25" grpId="2" animBg="1"/>
      <p:bldP spid="27" grpId="0" animBg="1"/>
      <p:bldP spid="27" grpId="1" animBg="1"/>
      <p:bldP spid="27" grpId="2" animBg="1"/>
      <p:bldP spid="28" grpId="0" animBg="1"/>
      <p:bldP spid="28" grpId="1" animBg="1"/>
      <p:bldP spid="28" grpId="2" animBg="1"/>
      <p:bldP spid="28" grpId="3" animBg="1"/>
      <p:bldP spid="29" grpId="0" animBg="1"/>
      <p:bldP spid="29" grpId="1" animBg="1"/>
      <p:bldP spid="29" grpId="2" animBg="1"/>
      <p:bldP spid="29" grpId="3" animBg="1"/>
      <p:bldP spid="30" grpId="0" animBg="1"/>
      <p:bldP spid="30" grpId="1" animBg="1"/>
      <p:bldP spid="30"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p:cNvSpPr>
          <p:nvPr>
            <p:ph type="title"/>
          </p:nvPr>
        </p:nvSpPr>
        <p:spPr>
          <a:xfrm>
            <a:off x="457200" y="76200"/>
            <a:ext cx="8229600" cy="1143000"/>
          </a:xfrm>
        </p:spPr>
        <p:txBody>
          <a:bodyPr/>
          <a:lstStyle/>
          <a:p>
            <a:r>
              <a:rPr lang="zh-CN" altLang="en-US" smtClean="0">
                <a:latin typeface="Albertus Extra Bold"/>
                <a:ea typeface="黑体" pitchFamily="49" charset="-122"/>
              </a:rPr>
              <a:t>深度学习训练过程</a:t>
            </a:r>
          </a:p>
        </p:txBody>
      </p:sp>
      <p:sp>
        <p:nvSpPr>
          <p:cNvPr id="41986" name="Rectangle 3"/>
          <p:cNvSpPr>
            <a:spLocks noGrp="1"/>
          </p:cNvSpPr>
          <p:nvPr>
            <p:ph type="body" idx="1"/>
          </p:nvPr>
        </p:nvSpPr>
        <p:spPr>
          <a:xfrm>
            <a:off x="381000" y="1600200"/>
            <a:ext cx="8305800" cy="3886200"/>
          </a:xfrm>
        </p:spPr>
        <p:txBody>
          <a:bodyPr/>
          <a:lstStyle/>
          <a:p>
            <a:pPr>
              <a:lnSpc>
                <a:spcPct val="80000"/>
              </a:lnSpc>
            </a:pPr>
            <a:r>
              <a:rPr lang="zh-CN" altLang="en-US" sz="2800" b="1" smtClean="0">
                <a:latin typeface="楷体" pitchFamily="49" charset="-122"/>
                <a:ea typeface="楷体" pitchFamily="49" charset="-122"/>
              </a:rPr>
              <a:t>第二步：自顶向下的监督学习       </a:t>
            </a:r>
          </a:p>
          <a:p>
            <a:pPr>
              <a:lnSpc>
                <a:spcPct val="80000"/>
              </a:lnSpc>
              <a:buFont typeface="Arial" charset="0"/>
              <a:buNone/>
            </a:pPr>
            <a:r>
              <a:rPr lang="zh-CN" altLang="en-US" sz="2800" b="1" smtClean="0">
                <a:latin typeface="楷体" pitchFamily="49" charset="-122"/>
                <a:ea typeface="楷体" pitchFamily="49" charset="-122"/>
              </a:rPr>
              <a:t>     这一步是在第一步学习获得各层参数进的基础上，在最顶的编码层添加一个分类器（例如罗杰斯特回归、</a:t>
            </a:r>
            <a:r>
              <a:rPr lang="en-US" altLang="zh-CN" sz="2800" b="1" smtClean="0">
                <a:latin typeface="楷体" pitchFamily="49" charset="-122"/>
                <a:ea typeface="楷体" pitchFamily="49" charset="-122"/>
              </a:rPr>
              <a:t>SVM</a:t>
            </a:r>
            <a:r>
              <a:rPr lang="zh-CN" altLang="en-US" sz="2800" b="1" smtClean="0">
                <a:latin typeface="楷体" pitchFamily="49" charset="-122"/>
                <a:ea typeface="楷体" pitchFamily="49" charset="-122"/>
              </a:rPr>
              <a:t>等），而后通过带标签数据的监督学习，利用梯度下降法去微调整个网络参数。</a:t>
            </a:r>
          </a:p>
          <a:p>
            <a:pPr>
              <a:lnSpc>
                <a:spcPct val="80000"/>
              </a:lnSpc>
              <a:buFont typeface="Arial" charset="0"/>
              <a:buNone/>
            </a:pPr>
            <a:r>
              <a:rPr lang="zh-CN" altLang="en-US" sz="2800" b="1" smtClean="0">
                <a:latin typeface="楷体" pitchFamily="49" charset="-122"/>
                <a:ea typeface="楷体" pitchFamily="49" charset="-122"/>
              </a:rPr>
              <a:t>     深度学习的第一步实质上是一个网络参数初始化过程。区别于传统神经网络初值随机初始化，深度学习模型是通过无监督学习输入数据的结构得到的，因而这个初值更接近全局最优，从而能够取得更好的效果。</a:t>
            </a:r>
          </a:p>
          <a:p>
            <a:pPr>
              <a:lnSpc>
                <a:spcPct val="80000"/>
              </a:lnSpc>
            </a:pPr>
            <a:endParaRPr lang="zh-CN" altLang="en-US" sz="2800" b="1" smtClean="0">
              <a:latin typeface="楷体" pitchFamily="49" charset="-122"/>
              <a:ea typeface="楷体"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41988" name="Picture 7"/>
          <p:cNvPicPr>
            <a:picLocks noChangeAspect="1" noChangeArrowheads="1"/>
          </p:cNvPicPr>
          <p:nvPr/>
        </p:nvPicPr>
        <p:blipFill>
          <a:blip r:embed="rId2"/>
          <a:srcRect/>
          <a:stretch>
            <a:fillRect/>
          </a:stretch>
        </p:blipFill>
        <p:spPr bwMode="auto">
          <a:xfrm>
            <a:off x="1457325" y="5334000"/>
            <a:ext cx="6334125" cy="15240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43010" name="Rectangle 3"/>
          <p:cNvSpPr>
            <a:spLocks noGrp="1"/>
          </p:cNvSpPr>
          <p:nvPr>
            <p:ph type="body" idx="1"/>
          </p:nvPr>
        </p:nvSpPr>
        <p:spPr>
          <a:xfrm>
            <a:off x="457200" y="1600200"/>
            <a:ext cx="8686800" cy="4525963"/>
          </a:xfrm>
        </p:spPr>
        <p:txBody>
          <a:bodyPr/>
          <a:lstStyle/>
          <a:p>
            <a:r>
              <a:rPr lang="zh-CN" altLang="en-US" smtClean="0">
                <a:latin typeface="楷体" pitchFamily="49" charset="-122"/>
                <a:ea typeface="楷体" pitchFamily="49" charset="-122"/>
              </a:rPr>
              <a:t>自动编码器（ </a:t>
            </a:r>
            <a:r>
              <a:rPr lang="en-US" altLang="zh-CN" smtClean="0">
                <a:latin typeface="楷体" pitchFamily="49" charset="-122"/>
                <a:ea typeface="楷体" pitchFamily="49" charset="-122"/>
              </a:rPr>
              <a:t>AutoEncoder</a:t>
            </a:r>
            <a:r>
              <a:rPr lang="zh-CN" altLang="en-US" smtClean="0">
                <a:latin typeface="楷体" pitchFamily="49" charset="-122"/>
                <a:ea typeface="楷体" pitchFamily="49" charset="-122"/>
              </a:rPr>
              <a:t> ）</a:t>
            </a:r>
          </a:p>
          <a:p>
            <a:r>
              <a:rPr lang="zh-CN" altLang="en-US" smtClean="0">
                <a:latin typeface="楷体" pitchFamily="49" charset="-122"/>
                <a:ea typeface="楷体" pitchFamily="49" charset="-122"/>
              </a:rPr>
              <a:t>稀疏自动编码器</a:t>
            </a:r>
            <a:r>
              <a:rPr lang="en-US" altLang="zh-CN" smtClean="0">
                <a:latin typeface="楷体" pitchFamily="49" charset="-122"/>
                <a:ea typeface="楷体" pitchFamily="49" charset="-122"/>
              </a:rPr>
              <a:t>(Sparse AutoEncoder)</a:t>
            </a:r>
          </a:p>
          <a:p>
            <a:r>
              <a:rPr lang="zh-CN" altLang="en-US" smtClean="0">
                <a:latin typeface="楷体" pitchFamily="49" charset="-122"/>
                <a:ea typeface="楷体" pitchFamily="49" charset="-122"/>
              </a:rPr>
              <a:t>降噪自动编码器</a:t>
            </a:r>
            <a:r>
              <a:rPr lang="en-US" altLang="zh-CN" smtClean="0">
                <a:latin typeface="楷体" pitchFamily="49" charset="-122"/>
                <a:ea typeface="楷体" pitchFamily="49" charset="-122"/>
              </a:rPr>
              <a:t>(Denoising AutoEncoders)</a:t>
            </a:r>
          </a:p>
          <a:p>
            <a:pPr>
              <a:buFont typeface="Arial" charset="0"/>
              <a:buNone/>
            </a:pPr>
            <a:endParaRPr lang="zh-CN" altLang="en-US" smtClean="0">
              <a:latin typeface="楷体" pitchFamily="49" charset="-122"/>
              <a:ea typeface="楷体"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457200" y="0"/>
            <a:ext cx="8229600" cy="1143000"/>
          </a:xfrm>
        </p:spPr>
        <p:txBody>
          <a:bodyPr/>
          <a:lstStyle/>
          <a:p>
            <a:r>
              <a:rPr lang="zh-CN" altLang="en-US" dirty="0" smtClean="0">
                <a:latin typeface="黑体" pitchFamily="49" charset="-122"/>
                <a:ea typeface="黑体" pitchFamily="49" charset="-122"/>
              </a:rPr>
              <a:t>概 述</a:t>
            </a:r>
          </a:p>
        </p:txBody>
      </p:sp>
      <p:sp>
        <p:nvSpPr>
          <p:cNvPr id="16386" name="Content Placeholder 2"/>
          <p:cNvSpPr>
            <a:spLocks noGrp="1"/>
          </p:cNvSpPr>
          <p:nvPr>
            <p:ph idx="1"/>
          </p:nvPr>
        </p:nvSpPr>
        <p:spPr>
          <a:xfrm>
            <a:off x="457200" y="1447800"/>
            <a:ext cx="8305800" cy="4525963"/>
          </a:xfrm>
        </p:spPr>
        <p:txBody>
          <a:bodyPr/>
          <a:lstStyle/>
          <a:p>
            <a:r>
              <a:rPr lang="zh-CN" altLang="en-US" dirty="0" smtClean="0">
                <a:latin typeface="Adobe Caslon Pro"/>
                <a:ea typeface="楷体" pitchFamily="49" charset="-122"/>
              </a:rPr>
              <a:t>深度学习：一种基于无监督特征学习和特征层次结构的学习方法</a:t>
            </a:r>
          </a:p>
          <a:p>
            <a:pPr lvl="1">
              <a:buFont typeface="Arial" charset="0"/>
              <a:buNone/>
            </a:pPr>
            <a:endParaRPr lang="en-US" altLang="zh-CN" dirty="0" smtClean="0">
              <a:latin typeface="Adobe Caslon Pro"/>
              <a:ea typeface="楷体" pitchFamily="49" charset="-122"/>
            </a:endParaRPr>
          </a:p>
          <a:p>
            <a:r>
              <a:rPr lang="zh-CN" altLang="en-US" dirty="0" smtClean="0">
                <a:latin typeface="Adobe Caslon Pro"/>
                <a:ea typeface="楷体" pitchFamily="49" charset="-122"/>
              </a:rPr>
              <a:t>可能的的名称：</a:t>
            </a:r>
          </a:p>
          <a:p>
            <a:pPr lvl="1"/>
            <a:r>
              <a:rPr lang="zh-CN" altLang="en-US" dirty="0" smtClean="0">
                <a:latin typeface="Adobe Caslon Pro"/>
                <a:ea typeface="楷体" pitchFamily="49" charset="-122"/>
              </a:rPr>
              <a:t>深度学习</a:t>
            </a:r>
          </a:p>
          <a:p>
            <a:pPr lvl="1"/>
            <a:r>
              <a:rPr lang="zh-CN" altLang="en-US" dirty="0" smtClean="0">
                <a:latin typeface="Adobe Caslon Pro"/>
                <a:ea typeface="楷体" pitchFamily="49" charset="-122"/>
              </a:rPr>
              <a:t>特征学习</a:t>
            </a:r>
          </a:p>
          <a:p>
            <a:pPr lvl="1"/>
            <a:r>
              <a:rPr lang="zh-CN" altLang="en-US" dirty="0" smtClean="0">
                <a:latin typeface="Adobe Caslon Pro"/>
                <a:ea typeface="楷体" pitchFamily="49" charset="-122"/>
              </a:rPr>
              <a:t>无监督特征学习</a:t>
            </a:r>
          </a:p>
          <a:p>
            <a:pPr lvl="1">
              <a:buFont typeface="Arial" charset="0"/>
              <a:buNone/>
            </a:pPr>
            <a:endParaRPr lang="en-US" altLang="zh-CN" dirty="0" smtClean="0">
              <a:latin typeface="Adobe Caslon Pro"/>
              <a:ea typeface="楷体" pitchFamily="49" charset="-122"/>
            </a:endParaRP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47799"/>
            <a:ext cx="8115300" cy="45720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idx="4294967295"/>
          </p:nvPr>
        </p:nvSpPr>
        <p:spPr/>
        <p:txBody>
          <a:bodyPr/>
          <a:lstStyle/>
          <a:p>
            <a:r>
              <a:rPr lang="zh-CN" altLang="en-US" smtClean="0">
                <a:latin typeface="Albertus Extra Bold"/>
                <a:ea typeface="黑体" pitchFamily="49" charset="-122"/>
              </a:rPr>
              <a:t>深度学习的具体模型及方法</a:t>
            </a:r>
            <a:endParaRPr lang="en-US" altLang="zh-CN" smtClean="0">
              <a:latin typeface="Albertus Extra Bold"/>
              <a:ea typeface="黑体" pitchFamily="49" charset="-122"/>
            </a:endParaRPr>
          </a:p>
        </p:txBody>
      </p:sp>
      <p:sp>
        <p:nvSpPr>
          <p:cNvPr id="2" name="Rounded Rectangle 1"/>
          <p:cNvSpPr/>
          <p:nvPr/>
        </p:nvSpPr>
        <p:spPr>
          <a:xfrm>
            <a:off x="4953000" y="3429000"/>
            <a:ext cx="2133600" cy="14478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p>
        </p:txBody>
      </p:sp>
      <p:sp>
        <p:nvSpPr>
          <p:cNvPr id="5" name="Rounded Rectangle 4"/>
          <p:cNvSpPr/>
          <p:nvPr/>
        </p:nvSpPr>
        <p:spPr>
          <a:xfrm>
            <a:off x="1981200" y="3429000"/>
            <a:ext cx="2133600" cy="14478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p>
        </p:txBody>
      </p:sp>
      <p:sp>
        <p:nvSpPr>
          <p:cNvPr id="3" name="Up Arrow 2"/>
          <p:cNvSpPr/>
          <p:nvPr/>
        </p:nvSpPr>
        <p:spPr>
          <a:xfrm>
            <a:off x="5715000" y="49530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Up Arrow 6"/>
          <p:cNvSpPr/>
          <p:nvPr/>
        </p:nvSpPr>
        <p:spPr>
          <a:xfrm>
            <a:off x="5715000" y="25908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Up Arrow 7"/>
          <p:cNvSpPr/>
          <p:nvPr/>
        </p:nvSpPr>
        <p:spPr>
          <a:xfrm rot="10800000">
            <a:off x="2819400" y="49530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 Arrow 9"/>
          <p:cNvSpPr/>
          <p:nvPr/>
        </p:nvSpPr>
        <p:spPr>
          <a:xfrm rot="10800000">
            <a:off x="2819400" y="25908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ounded Rectangle 3"/>
          <p:cNvSpPr/>
          <p:nvPr/>
        </p:nvSpPr>
        <p:spPr>
          <a:xfrm>
            <a:off x="990600" y="57912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tx1"/>
                </a:solidFill>
                <a:latin typeface="Adobe Caslon Pro"/>
                <a:cs typeface="Adobe Caslon Pro"/>
              </a:rPr>
              <a:t>Input (Image/ Features)</a:t>
            </a:r>
          </a:p>
        </p:txBody>
      </p:sp>
      <p:sp>
        <p:nvSpPr>
          <p:cNvPr id="12" name="Rounded Rectangle 11"/>
          <p:cNvSpPr/>
          <p:nvPr/>
        </p:nvSpPr>
        <p:spPr>
          <a:xfrm>
            <a:off x="990600" y="19812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tx1"/>
                </a:solidFill>
                <a:latin typeface="Adobe Caslon Pro"/>
                <a:cs typeface="Adobe Caslon Pro"/>
              </a:rPr>
              <a:t>Output Features</a:t>
            </a:r>
          </a:p>
        </p:txBody>
      </p:sp>
      <p:sp>
        <p:nvSpPr>
          <p:cNvPr id="44042" name="Rectangle 10"/>
          <p:cNvSpPr>
            <a:spLocks noChangeArrowheads="1"/>
          </p:cNvSpPr>
          <p:nvPr/>
        </p:nvSpPr>
        <p:spPr bwMode="auto">
          <a:xfrm>
            <a:off x="4318000" y="3397250"/>
            <a:ext cx="508000" cy="368300"/>
          </a:xfrm>
          <a:prstGeom prst="rect">
            <a:avLst/>
          </a:prstGeom>
          <a:noFill/>
          <a:ln w="9525">
            <a:noFill/>
            <a:miter lim="800000"/>
            <a:headEnd/>
            <a:tailEnd/>
          </a:ln>
        </p:spPr>
        <p:txBody>
          <a:bodyPr wrap="none">
            <a:spAutoFit/>
          </a:bodyPr>
          <a:lstStyle/>
          <a:p>
            <a:r>
              <a:rPr lang="en-US" altLang="zh-CN">
                <a:latin typeface="Adobe Caslon Pro"/>
                <a:ea typeface="MS PGothic" pitchFamily="34" charset="-128"/>
              </a:rPr>
              <a:t>e.g.</a:t>
            </a:r>
            <a:endParaRPr lang="en-US" altLang="zh-CN">
              <a:ea typeface="MS PGothic" pitchFamily="34" charset="-128"/>
            </a:endParaRPr>
          </a:p>
        </p:txBody>
      </p:sp>
      <p:sp>
        <p:nvSpPr>
          <p:cNvPr id="44043" name="Rectangle 20"/>
          <p:cNvSpPr>
            <a:spLocks noChangeArrowheads="1"/>
          </p:cNvSpPr>
          <p:nvPr/>
        </p:nvSpPr>
        <p:spPr bwMode="auto">
          <a:xfrm>
            <a:off x="76200" y="3352800"/>
            <a:ext cx="1658938" cy="1570038"/>
          </a:xfrm>
          <a:prstGeom prst="rect">
            <a:avLst/>
          </a:prstGeom>
          <a:noFill/>
          <a:ln w="9525">
            <a:noFill/>
            <a:miter lim="800000"/>
            <a:headEnd/>
            <a:tailEnd/>
          </a:ln>
        </p:spPr>
        <p:txBody>
          <a:bodyPr wrap="none">
            <a:spAutoFit/>
          </a:bodyPr>
          <a:lstStyle/>
          <a:p>
            <a:r>
              <a:rPr lang="en-US" altLang="zh-CN" sz="2400">
                <a:solidFill>
                  <a:srgbClr val="FFFFFF"/>
                </a:solidFill>
                <a:latin typeface="Adobe Caslon Pro"/>
                <a:ea typeface="MS PGothic" pitchFamily="34" charset="-128"/>
              </a:rPr>
              <a:t>Feed-back /</a:t>
            </a:r>
            <a:br>
              <a:rPr lang="en-US" altLang="zh-CN" sz="2400">
                <a:solidFill>
                  <a:srgbClr val="FFFFFF"/>
                </a:solidFill>
                <a:latin typeface="Adobe Caslon Pro"/>
                <a:ea typeface="MS PGothic" pitchFamily="34" charset="-128"/>
              </a:rPr>
            </a:br>
            <a:r>
              <a:rPr lang="en-US" altLang="zh-CN" sz="2400">
                <a:solidFill>
                  <a:srgbClr val="FFFFFF"/>
                </a:solidFill>
                <a:latin typeface="Adobe Caslon Pro"/>
                <a:ea typeface="MS PGothic" pitchFamily="34" charset="-128"/>
              </a:rPr>
              <a:t>generative /</a:t>
            </a:r>
            <a:br>
              <a:rPr lang="en-US" altLang="zh-CN" sz="2400">
                <a:solidFill>
                  <a:srgbClr val="FFFFFF"/>
                </a:solidFill>
                <a:latin typeface="Adobe Caslon Pro"/>
                <a:ea typeface="MS PGothic" pitchFamily="34" charset="-128"/>
              </a:rPr>
            </a:br>
            <a:r>
              <a:rPr lang="en-US" altLang="zh-CN" sz="2400">
                <a:solidFill>
                  <a:srgbClr val="FFFFFF"/>
                </a:solidFill>
                <a:latin typeface="Adobe Caslon Pro"/>
                <a:ea typeface="MS PGothic" pitchFamily="34" charset="-128"/>
              </a:rPr>
              <a:t>top-down</a:t>
            </a:r>
          </a:p>
          <a:p>
            <a:r>
              <a:rPr lang="en-US" altLang="zh-CN" sz="2400">
                <a:solidFill>
                  <a:srgbClr val="FFFFFF"/>
                </a:solidFill>
                <a:latin typeface="Adobe Caslon Pro"/>
                <a:ea typeface="MS PGothic" pitchFamily="34" charset="-128"/>
              </a:rPr>
              <a:t>path</a:t>
            </a:r>
            <a:endParaRPr lang="en-US" altLang="zh-CN" sz="1400">
              <a:ea typeface="MS PGothic" pitchFamily="34" charset="-128"/>
            </a:endParaRPr>
          </a:p>
        </p:txBody>
      </p:sp>
      <p:sp>
        <p:nvSpPr>
          <p:cNvPr id="44044" name="Rectangle 21"/>
          <p:cNvSpPr>
            <a:spLocks noChangeArrowheads="1"/>
          </p:cNvSpPr>
          <p:nvPr/>
        </p:nvSpPr>
        <p:spPr bwMode="auto">
          <a:xfrm>
            <a:off x="7129463" y="3817938"/>
            <a:ext cx="2160587" cy="830262"/>
          </a:xfrm>
          <a:prstGeom prst="rect">
            <a:avLst/>
          </a:prstGeom>
          <a:noFill/>
          <a:ln w="9525">
            <a:noFill/>
            <a:miter lim="800000"/>
            <a:headEnd/>
            <a:tailEnd/>
          </a:ln>
        </p:spPr>
        <p:txBody>
          <a:bodyPr wrap="none">
            <a:spAutoFit/>
          </a:bodyPr>
          <a:lstStyle/>
          <a:p>
            <a:r>
              <a:rPr lang="en-US" altLang="zh-CN" sz="2400">
                <a:solidFill>
                  <a:srgbClr val="FFFFFF"/>
                </a:solidFill>
                <a:latin typeface="Adobe Caslon Pro"/>
                <a:ea typeface="MS PGothic" pitchFamily="34" charset="-128"/>
              </a:rPr>
              <a:t>Feed-forward /</a:t>
            </a:r>
            <a:br>
              <a:rPr lang="en-US" altLang="zh-CN" sz="2400">
                <a:solidFill>
                  <a:srgbClr val="FFFFFF"/>
                </a:solidFill>
                <a:latin typeface="Adobe Caslon Pro"/>
                <a:ea typeface="MS PGothic" pitchFamily="34" charset="-128"/>
              </a:rPr>
            </a:br>
            <a:r>
              <a:rPr lang="en-US" altLang="zh-CN" sz="2400">
                <a:solidFill>
                  <a:srgbClr val="FFFFFF"/>
                </a:solidFill>
                <a:latin typeface="Adobe Caslon Pro"/>
                <a:ea typeface="MS PGothic" pitchFamily="34" charset="-128"/>
              </a:rPr>
              <a:t>bottom-up path</a:t>
            </a:r>
            <a:endParaRPr lang="en-US" altLang="zh-CN" sz="1400">
              <a:ea typeface="MS PGothic" pitchFamily="34" charset="-128"/>
            </a:endParaRPr>
          </a:p>
        </p:txBody>
      </p:sp>
      <p:cxnSp>
        <p:nvCxnSpPr>
          <p:cNvPr id="23" name="Straight Connector 22"/>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44046" name="Rectangle 15"/>
          <p:cNvSpPr>
            <a:spLocks noChangeArrowheads="1"/>
          </p:cNvSpPr>
          <p:nvPr/>
        </p:nvSpPr>
        <p:spPr bwMode="auto">
          <a:xfrm>
            <a:off x="381000" y="1250950"/>
            <a:ext cx="5873750" cy="579438"/>
          </a:xfrm>
          <a:prstGeom prst="rect">
            <a:avLst/>
          </a:prstGeom>
          <a:noFill/>
          <a:ln w="9525">
            <a:noFill/>
            <a:miter lim="800000"/>
            <a:headEnd/>
            <a:tailEnd/>
          </a:ln>
        </p:spPr>
        <p:txBody>
          <a:bodyPr wrap="none">
            <a:spAutoFit/>
          </a:bodyPr>
          <a:lstStyle/>
          <a:p>
            <a:pPr>
              <a:buFontTx/>
              <a:buChar char="•"/>
            </a:pPr>
            <a:r>
              <a:rPr lang="zh-CN" altLang="en-US" sz="3200">
                <a:solidFill>
                  <a:schemeClr val="bg1"/>
                </a:solidFill>
                <a:latin typeface="楷体" pitchFamily="49" charset="-122"/>
                <a:ea typeface="楷体" pitchFamily="49" charset="-122"/>
              </a:rPr>
              <a:t>自动编码器（ </a:t>
            </a:r>
            <a:r>
              <a:rPr lang="en-US" altLang="zh-CN" sz="3200">
                <a:solidFill>
                  <a:schemeClr val="bg1"/>
                </a:solidFill>
                <a:latin typeface="楷体" pitchFamily="49" charset="-122"/>
                <a:ea typeface="楷体" pitchFamily="49" charset="-122"/>
              </a:rPr>
              <a:t>AutoEncoder</a:t>
            </a:r>
            <a:r>
              <a:rPr lang="zh-CN" altLang="en-US" sz="3200">
                <a:solidFill>
                  <a:schemeClr val="bg1"/>
                </a:solidFill>
                <a:latin typeface="楷体" pitchFamily="49" charset="-122"/>
                <a:ea typeface="楷体" pitchFamily="49" charset="-122"/>
              </a:rPr>
              <a:t>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idx="4294967295"/>
          </p:nvPr>
        </p:nvSpPr>
        <p:spPr/>
        <p:txBody>
          <a:bodyPr/>
          <a:lstStyle/>
          <a:p>
            <a:r>
              <a:rPr lang="zh-CN" altLang="en-US" smtClean="0">
                <a:latin typeface="Albertus Extra Bold"/>
                <a:ea typeface="黑体" pitchFamily="49" charset="-122"/>
              </a:rPr>
              <a:t>深度学习的具体模型及方法</a:t>
            </a:r>
            <a:endParaRPr lang="en-US" altLang="zh-CN" smtClean="0">
              <a:latin typeface="Albertus Extra Bold"/>
              <a:ea typeface="黑体" pitchFamily="49" charset="-122"/>
            </a:endParaRPr>
          </a:p>
        </p:txBody>
      </p:sp>
      <p:sp>
        <p:nvSpPr>
          <p:cNvPr id="2" name="Rounded Rectangle 1"/>
          <p:cNvSpPr/>
          <p:nvPr/>
        </p:nvSpPr>
        <p:spPr>
          <a:xfrm>
            <a:off x="4953000" y="3429000"/>
            <a:ext cx="2133600" cy="14478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l-GR" altLang="zh-CN" sz="3200">
                <a:solidFill>
                  <a:srgbClr val="FFFFFF"/>
                </a:solidFill>
                <a:latin typeface="Lucida Grande"/>
                <a:ea typeface="Lucida Grande"/>
                <a:cs typeface="Lucida Grande"/>
              </a:rPr>
              <a:t>σ</a:t>
            </a:r>
            <a:r>
              <a:rPr lang="en-US" altLang="zh-CN" sz="3200">
                <a:solidFill>
                  <a:srgbClr val="FFFFFF"/>
                </a:solidFill>
                <a:latin typeface="Lucida Grande"/>
                <a:ea typeface="Lucida Grande"/>
                <a:cs typeface="Lucida Grande"/>
              </a:rPr>
              <a:t>(Wx)</a:t>
            </a:r>
            <a:endParaRPr lang="en-US" altLang="zh-CN" sz="3200">
              <a:solidFill>
                <a:srgbClr val="FFFFFF"/>
              </a:solidFill>
              <a:latin typeface="Adobe Caslon Pro"/>
              <a:ea typeface="Adobe Caslon Pro"/>
              <a:cs typeface="Adobe Caslon Pro"/>
            </a:endParaRPr>
          </a:p>
        </p:txBody>
      </p:sp>
      <p:sp>
        <p:nvSpPr>
          <p:cNvPr id="5" name="Rounded Rectangle 4"/>
          <p:cNvSpPr/>
          <p:nvPr/>
        </p:nvSpPr>
        <p:spPr>
          <a:xfrm>
            <a:off x="1981200" y="3429000"/>
            <a:ext cx="2133600" cy="14478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l-GR" altLang="zh-CN" sz="3200">
                <a:solidFill>
                  <a:srgbClr val="FFFFFF"/>
                </a:solidFill>
                <a:latin typeface="Lucida Grande"/>
                <a:ea typeface="Lucida Grande"/>
                <a:cs typeface="Lucida Grande"/>
              </a:rPr>
              <a:t>σ</a:t>
            </a:r>
            <a:r>
              <a:rPr lang="en-US" altLang="zh-CN" sz="3200">
                <a:solidFill>
                  <a:srgbClr val="FFFFFF"/>
                </a:solidFill>
                <a:latin typeface="Lucida Grande"/>
                <a:ea typeface="Lucida Grande"/>
                <a:cs typeface="Lucida Grande"/>
              </a:rPr>
              <a:t>(W</a:t>
            </a:r>
            <a:r>
              <a:rPr lang="en-US" altLang="zh-CN" sz="3200" baseline="30000">
                <a:solidFill>
                  <a:srgbClr val="FFFFFF"/>
                </a:solidFill>
                <a:latin typeface="Lucida Grande"/>
                <a:ea typeface="Lucida Grande"/>
                <a:cs typeface="Lucida Grande"/>
              </a:rPr>
              <a:t>T</a:t>
            </a:r>
            <a:r>
              <a:rPr lang="en-US" altLang="zh-CN" sz="3200">
                <a:solidFill>
                  <a:srgbClr val="FFFFFF"/>
                </a:solidFill>
                <a:latin typeface="Lucida Grande"/>
                <a:ea typeface="Lucida Grande"/>
                <a:cs typeface="Lucida Grande"/>
              </a:rPr>
              <a:t>z)</a:t>
            </a:r>
            <a:endParaRPr lang="en-US" altLang="zh-CN" sz="3200">
              <a:solidFill>
                <a:srgbClr val="FFFFFF"/>
              </a:solidFill>
              <a:latin typeface="Adobe Caslon Pro"/>
              <a:ea typeface="Adobe Caslon Pro"/>
              <a:cs typeface="Adobe Caslon Pro"/>
            </a:endParaRPr>
          </a:p>
        </p:txBody>
      </p:sp>
      <p:sp>
        <p:nvSpPr>
          <p:cNvPr id="3" name="Up Arrow 2"/>
          <p:cNvSpPr/>
          <p:nvPr/>
        </p:nvSpPr>
        <p:spPr>
          <a:xfrm>
            <a:off x="5715000" y="49530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Up Arrow 6"/>
          <p:cNvSpPr/>
          <p:nvPr/>
        </p:nvSpPr>
        <p:spPr>
          <a:xfrm>
            <a:off x="5715000" y="25908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Up Arrow 7"/>
          <p:cNvSpPr/>
          <p:nvPr/>
        </p:nvSpPr>
        <p:spPr>
          <a:xfrm rot="10800000">
            <a:off x="2819400" y="49530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 Arrow 9"/>
          <p:cNvSpPr/>
          <p:nvPr/>
        </p:nvSpPr>
        <p:spPr>
          <a:xfrm rot="10800000">
            <a:off x="2819400" y="25908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ounded Rectangle 3"/>
          <p:cNvSpPr/>
          <p:nvPr/>
        </p:nvSpPr>
        <p:spPr>
          <a:xfrm>
            <a:off x="990600" y="57912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400">
                <a:solidFill>
                  <a:schemeClr val="tx1"/>
                </a:solidFill>
                <a:latin typeface="Adobe Caslon Pro"/>
                <a:ea typeface="Adobe Caslon Pro"/>
                <a:cs typeface="Adobe Caslon Pro"/>
              </a:rPr>
              <a:t>(Binary) Input </a:t>
            </a:r>
            <a:r>
              <a:rPr lang="en-US" altLang="zh-CN" sz="3200" b="1">
                <a:solidFill>
                  <a:schemeClr val="tx1"/>
                </a:solidFill>
                <a:latin typeface="Adobe Caslon Pro"/>
                <a:ea typeface="Adobe Caslon Pro"/>
                <a:cs typeface="Adobe Caslon Pro"/>
              </a:rPr>
              <a:t>x</a:t>
            </a:r>
            <a:endParaRPr lang="en-US" altLang="zh-CN" sz="2400" b="1">
              <a:solidFill>
                <a:schemeClr val="tx1"/>
              </a:solidFill>
              <a:latin typeface="Adobe Caslon Pro"/>
              <a:ea typeface="Adobe Caslon Pro"/>
              <a:cs typeface="Adobe Caslon Pro"/>
            </a:endParaRPr>
          </a:p>
        </p:txBody>
      </p:sp>
      <p:sp>
        <p:nvSpPr>
          <p:cNvPr id="12" name="Rounded Rectangle 11"/>
          <p:cNvSpPr/>
          <p:nvPr/>
        </p:nvSpPr>
        <p:spPr>
          <a:xfrm>
            <a:off x="990600" y="19812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400">
                <a:solidFill>
                  <a:schemeClr val="tx1"/>
                </a:solidFill>
                <a:latin typeface="Adobe Caslon Pro"/>
                <a:ea typeface="Adobe Caslon Pro"/>
                <a:cs typeface="Adobe Caslon Pro"/>
              </a:rPr>
              <a:t>(Binary) Features </a:t>
            </a:r>
            <a:r>
              <a:rPr lang="en-US" altLang="zh-CN" sz="3200" b="1">
                <a:solidFill>
                  <a:schemeClr val="tx1"/>
                </a:solidFill>
                <a:latin typeface="Adobe Caslon Pro"/>
                <a:ea typeface="Adobe Caslon Pro"/>
                <a:cs typeface="Adobe Caslon Pro"/>
              </a:rPr>
              <a:t>z</a:t>
            </a:r>
            <a:endParaRPr lang="en-US" altLang="zh-CN" b="1">
              <a:solidFill>
                <a:schemeClr val="tx1"/>
              </a:solidFill>
              <a:latin typeface="Adobe Caslon Pro"/>
              <a:ea typeface="Adobe Caslon Pro"/>
              <a:cs typeface="Adobe Caslon Pro"/>
            </a:endParaRPr>
          </a:p>
        </p:txBody>
      </p:sp>
      <p:sp>
        <p:nvSpPr>
          <p:cNvPr id="6" name="Left Brace 5"/>
          <p:cNvSpPr/>
          <p:nvPr/>
        </p:nvSpPr>
        <p:spPr>
          <a:xfrm>
            <a:off x="7162800" y="3124200"/>
            <a:ext cx="609600" cy="2057400"/>
          </a:xfrm>
          <a:prstGeom prst="leftBrace">
            <a:avLst/>
          </a:prstGeom>
          <a:ln w="50800">
            <a:solidFill>
              <a:schemeClr val="bg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5067" name="Rectangle 10"/>
          <p:cNvSpPr>
            <a:spLocks noChangeArrowheads="1"/>
          </p:cNvSpPr>
          <p:nvPr/>
        </p:nvSpPr>
        <p:spPr bwMode="auto">
          <a:xfrm>
            <a:off x="4318000" y="3397250"/>
            <a:ext cx="508000" cy="368300"/>
          </a:xfrm>
          <a:prstGeom prst="rect">
            <a:avLst/>
          </a:prstGeom>
          <a:noFill/>
          <a:ln w="9525">
            <a:noFill/>
            <a:miter lim="800000"/>
            <a:headEnd/>
            <a:tailEnd/>
          </a:ln>
        </p:spPr>
        <p:txBody>
          <a:bodyPr wrap="none">
            <a:spAutoFit/>
          </a:bodyPr>
          <a:lstStyle/>
          <a:p>
            <a:r>
              <a:rPr lang="en-US" altLang="zh-CN">
                <a:latin typeface="Adobe Caslon Pro"/>
                <a:ea typeface="MS PGothic" pitchFamily="34" charset="-128"/>
              </a:rPr>
              <a:t>e.g.</a:t>
            </a:r>
            <a:endParaRPr lang="en-US" altLang="zh-CN">
              <a:ea typeface="MS PGothic" pitchFamily="34" charset="-128"/>
            </a:endParaRPr>
          </a:p>
        </p:txBody>
      </p:sp>
      <p:cxnSp>
        <p:nvCxnSpPr>
          <p:cNvPr id="23" name="Straight Connector 22"/>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45069" name="Rectangle 21"/>
          <p:cNvSpPr>
            <a:spLocks noChangeArrowheads="1"/>
          </p:cNvSpPr>
          <p:nvPr/>
        </p:nvSpPr>
        <p:spPr bwMode="auto">
          <a:xfrm>
            <a:off x="133350" y="1219200"/>
            <a:ext cx="6127750" cy="579438"/>
          </a:xfrm>
          <a:prstGeom prst="rect">
            <a:avLst/>
          </a:prstGeom>
          <a:noFill/>
          <a:ln w="9525">
            <a:noFill/>
            <a:miter lim="800000"/>
            <a:headEnd/>
            <a:tailEnd/>
          </a:ln>
        </p:spPr>
        <p:txBody>
          <a:bodyPr wrap="none">
            <a:spAutoFit/>
          </a:bodyPr>
          <a:lstStyle/>
          <a:p>
            <a:pPr marL="457200" indent="-457200">
              <a:buFontTx/>
              <a:buChar char="•"/>
            </a:pPr>
            <a:r>
              <a:rPr lang="zh-CN" altLang="en-US" sz="3200">
                <a:solidFill>
                  <a:schemeClr val="bg1"/>
                </a:solidFill>
                <a:latin typeface="楷体" pitchFamily="49" charset="-122"/>
                <a:ea typeface="楷体" pitchFamily="49" charset="-122"/>
              </a:rPr>
              <a:t>自动编码器（ </a:t>
            </a:r>
            <a:r>
              <a:rPr lang="en-US" altLang="zh-CN" sz="3200">
                <a:solidFill>
                  <a:schemeClr val="bg1"/>
                </a:solidFill>
                <a:latin typeface="楷体" pitchFamily="49" charset="-122"/>
                <a:ea typeface="楷体" pitchFamily="49" charset="-122"/>
              </a:rPr>
              <a:t>AutoEncoder</a:t>
            </a:r>
            <a:r>
              <a:rPr lang="zh-CN" altLang="en-US" sz="3200">
                <a:solidFill>
                  <a:schemeClr val="bg1"/>
                </a:solidFill>
                <a:latin typeface="楷体" pitchFamily="49" charset="-122"/>
                <a:ea typeface="楷体" pitchFamily="49" charset="-122"/>
              </a:rPr>
              <a:t> ）</a:t>
            </a:r>
          </a:p>
        </p:txBody>
      </p:sp>
      <p:sp>
        <p:nvSpPr>
          <p:cNvPr id="45070" name="Rectangle 8"/>
          <p:cNvSpPr>
            <a:spLocks noChangeArrowheads="1"/>
          </p:cNvSpPr>
          <p:nvPr/>
        </p:nvSpPr>
        <p:spPr bwMode="auto">
          <a:xfrm>
            <a:off x="7620000" y="3352800"/>
            <a:ext cx="1524000" cy="1631950"/>
          </a:xfrm>
          <a:prstGeom prst="rect">
            <a:avLst/>
          </a:prstGeom>
          <a:noFill/>
          <a:ln w="9525">
            <a:noFill/>
            <a:miter lim="800000"/>
            <a:headEnd/>
            <a:tailEnd/>
          </a:ln>
        </p:spPr>
        <p:txBody>
          <a:bodyPr>
            <a:spAutoFit/>
          </a:bodyPr>
          <a:lstStyle/>
          <a:p>
            <a:r>
              <a:rPr lang="en-US" altLang="zh-CN" sz="2000">
                <a:solidFill>
                  <a:srgbClr val="FFFFFF"/>
                </a:solidFill>
                <a:latin typeface="Adobe Caslon Pro"/>
                <a:ea typeface="MS PGothic" pitchFamily="34" charset="-128"/>
              </a:rPr>
              <a:t>Encoder filters W</a:t>
            </a:r>
          </a:p>
          <a:p>
            <a:endParaRPr lang="en-US" altLang="zh-CN" sz="2000">
              <a:solidFill>
                <a:srgbClr val="FFFFFF"/>
              </a:solidFill>
              <a:latin typeface="Adobe Caslon Pro"/>
              <a:ea typeface="MS PGothic" pitchFamily="34" charset="-128"/>
            </a:endParaRPr>
          </a:p>
          <a:p>
            <a:r>
              <a:rPr lang="en-US" altLang="zh-CN" sz="2000">
                <a:solidFill>
                  <a:srgbClr val="FFFFFF"/>
                </a:solidFill>
                <a:latin typeface="Adobe Caslon Pro"/>
                <a:ea typeface="MS PGothic" pitchFamily="34" charset="-128"/>
              </a:rPr>
              <a:t>Sigmoid function </a:t>
            </a:r>
            <a:r>
              <a:rPr lang="el-GR" altLang="zh-CN" sz="2000">
                <a:solidFill>
                  <a:srgbClr val="FFFFFF"/>
                </a:solidFill>
                <a:latin typeface="Lucida Grande"/>
                <a:ea typeface="Lucida Grande"/>
                <a:cs typeface="Lucida Grande"/>
              </a:rPr>
              <a:t>σ</a:t>
            </a:r>
            <a:r>
              <a:rPr lang="en-US" altLang="zh-CN" sz="2000">
                <a:solidFill>
                  <a:srgbClr val="FFFFFF"/>
                </a:solidFill>
                <a:latin typeface="Adobe Caslon Pro"/>
                <a:ea typeface="MS PGothic" pitchFamily="34" charset="-128"/>
              </a:rPr>
              <a:t>(.)</a:t>
            </a:r>
            <a:endParaRPr lang="en-US" altLang="zh-CN" sz="2000">
              <a:ea typeface="MS PGothic" pitchFamily="34" charset="-128"/>
            </a:endParaRPr>
          </a:p>
        </p:txBody>
      </p:sp>
      <p:sp>
        <p:nvSpPr>
          <p:cNvPr id="45071" name="Rectangle 23"/>
          <p:cNvSpPr>
            <a:spLocks noChangeArrowheads="1"/>
          </p:cNvSpPr>
          <p:nvPr/>
        </p:nvSpPr>
        <p:spPr bwMode="auto">
          <a:xfrm>
            <a:off x="0" y="3398838"/>
            <a:ext cx="1524000" cy="1631950"/>
          </a:xfrm>
          <a:prstGeom prst="rect">
            <a:avLst/>
          </a:prstGeom>
          <a:noFill/>
          <a:ln w="9525">
            <a:noFill/>
            <a:miter lim="800000"/>
            <a:headEnd/>
            <a:tailEnd/>
          </a:ln>
        </p:spPr>
        <p:txBody>
          <a:bodyPr>
            <a:spAutoFit/>
          </a:bodyPr>
          <a:lstStyle/>
          <a:p>
            <a:pPr algn="r"/>
            <a:r>
              <a:rPr lang="en-US" altLang="zh-CN" sz="2000">
                <a:solidFill>
                  <a:srgbClr val="FFFFFF"/>
                </a:solidFill>
                <a:latin typeface="Adobe Caslon Pro"/>
                <a:ea typeface="MS PGothic" pitchFamily="34" charset="-128"/>
              </a:rPr>
              <a:t>Decoder filters W</a:t>
            </a:r>
            <a:r>
              <a:rPr lang="en-US" altLang="zh-CN" sz="2000" baseline="30000">
                <a:solidFill>
                  <a:srgbClr val="FFFFFF"/>
                </a:solidFill>
                <a:latin typeface="Adobe Caslon Pro"/>
                <a:ea typeface="MS PGothic" pitchFamily="34" charset="-128"/>
              </a:rPr>
              <a:t>T</a:t>
            </a:r>
          </a:p>
          <a:p>
            <a:pPr algn="r"/>
            <a:endParaRPr lang="en-US" altLang="zh-CN" sz="2000">
              <a:solidFill>
                <a:srgbClr val="FFFFFF"/>
              </a:solidFill>
              <a:latin typeface="Adobe Caslon Pro"/>
              <a:ea typeface="MS PGothic" pitchFamily="34" charset="-128"/>
            </a:endParaRPr>
          </a:p>
          <a:p>
            <a:pPr algn="r"/>
            <a:r>
              <a:rPr lang="en-US" altLang="zh-CN" sz="2000">
                <a:solidFill>
                  <a:srgbClr val="FFFFFF"/>
                </a:solidFill>
                <a:latin typeface="Adobe Caslon Pro"/>
                <a:ea typeface="MS PGothic" pitchFamily="34" charset="-128"/>
              </a:rPr>
              <a:t>Sigmoid function </a:t>
            </a:r>
            <a:r>
              <a:rPr lang="el-GR" altLang="zh-CN" sz="2000">
                <a:solidFill>
                  <a:srgbClr val="FFFFFF"/>
                </a:solidFill>
                <a:latin typeface="Lucida Grande"/>
                <a:ea typeface="Lucida Grande"/>
                <a:cs typeface="Lucida Grande"/>
              </a:rPr>
              <a:t>σ</a:t>
            </a:r>
            <a:r>
              <a:rPr lang="en-US" altLang="zh-CN" sz="2000">
                <a:solidFill>
                  <a:srgbClr val="FFFFFF"/>
                </a:solidFill>
                <a:latin typeface="Adobe Caslon Pro"/>
                <a:ea typeface="MS PGothic" pitchFamily="34" charset="-128"/>
              </a:rPr>
              <a:t>(.)</a:t>
            </a:r>
            <a:endParaRPr lang="en-US" altLang="zh-CN" sz="2000">
              <a:ea typeface="MS PGothic" pitchFamily="34" charset="-128"/>
            </a:endParaRPr>
          </a:p>
        </p:txBody>
      </p:sp>
      <p:sp>
        <p:nvSpPr>
          <p:cNvPr id="25" name="Left Brace 24"/>
          <p:cNvSpPr/>
          <p:nvPr/>
        </p:nvSpPr>
        <p:spPr>
          <a:xfrm rot="10800000">
            <a:off x="1295400" y="3124200"/>
            <a:ext cx="609600" cy="2057400"/>
          </a:xfrm>
          <a:prstGeom prst="leftBrace">
            <a:avLst/>
          </a:prstGeom>
          <a:ln w="50800">
            <a:solidFill>
              <a:schemeClr val="bg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47106" name="Rectangle 3"/>
          <p:cNvSpPr>
            <a:spLocks noGrp="1"/>
          </p:cNvSpPr>
          <p:nvPr>
            <p:ph type="body" idx="1"/>
          </p:nvPr>
        </p:nvSpPr>
        <p:spPr>
          <a:xfrm>
            <a:off x="381000" y="1295400"/>
            <a:ext cx="8229600" cy="4525963"/>
          </a:xfrm>
        </p:spPr>
        <p:txBody>
          <a:bodyPr/>
          <a:lstStyle/>
          <a:p>
            <a:r>
              <a:rPr lang="zh-CN" altLang="en-US" smtClean="0">
                <a:latin typeface="楷体" pitchFamily="49" charset="-122"/>
                <a:ea typeface="楷体" pitchFamily="49" charset="-122"/>
              </a:rPr>
              <a:t>稀疏自动编码器</a:t>
            </a:r>
            <a:r>
              <a:rPr lang="en-US" altLang="zh-CN" smtClean="0">
                <a:latin typeface="楷体" pitchFamily="49" charset="-122"/>
                <a:ea typeface="楷体" pitchFamily="49" charset="-122"/>
              </a:rPr>
              <a:t>(Sparse AutoEncoder)</a:t>
            </a:r>
            <a:endParaRPr lang="zh-CN" altLang="en-US" smtClean="0">
              <a:latin typeface="楷体" pitchFamily="49" charset="-122"/>
              <a:ea typeface="楷体" pitchFamily="49" charset="-122"/>
            </a:endParaRPr>
          </a:p>
        </p:txBody>
      </p:sp>
      <p:sp>
        <p:nvSpPr>
          <p:cNvPr id="47107" name="Rectangle 6"/>
          <p:cNvSpPr>
            <a:spLocks noChangeArrowheads="1"/>
          </p:cNvSpPr>
          <p:nvPr/>
        </p:nvSpPr>
        <p:spPr bwMode="auto">
          <a:xfrm>
            <a:off x="2746375" y="3246438"/>
            <a:ext cx="3651250" cy="366712"/>
          </a:xfrm>
          <a:prstGeom prst="rect">
            <a:avLst/>
          </a:prstGeom>
          <a:noFill/>
          <a:ln w="9525">
            <a:noFill/>
            <a:miter lim="800000"/>
            <a:headEnd/>
            <a:tailEnd/>
          </a:ln>
        </p:spPr>
        <p:txBody>
          <a:bodyPr wrap="none" anchor="ctr">
            <a:spAutoFit/>
          </a:bodyPr>
          <a:lstStyle/>
          <a:p>
            <a:r>
              <a:rPr lang="zh-CN" altLang="en-US"/>
              <a:t>限制每次得到的表达</a:t>
            </a:r>
            <a:r>
              <a:rPr lang="en-US" altLang="zh-CN"/>
              <a:t>code</a:t>
            </a:r>
            <a:r>
              <a:rPr lang="zh-CN" altLang="en-US"/>
              <a:t>尽量稀疏</a:t>
            </a:r>
          </a:p>
        </p:txBody>
      </p:sp>
      <p:pic>
        <p:nvPicPr>
          <p:cNvPr id="47108" name="Picture 8"/>
          <p:cNvPicPr>
            <a:picLocks noChangeAspect="1" noChangeArrowheads="1"/>
          </p:cNvPicPr>
          <p:nvPr/>
        </p:nvPicPr>
        <p:blipFill>
          <a:blip r:embed="rId2"/>
          <a:srcRect b="223"/>
          <a:stretch>
            <a:fillRect/>
          </a:stretch>
        </p:blipFill>
        <p:spPr bwMode="auto">
          <a:xfrm>
            <a:off x="838200" y="2209800"/>
            <a:ext cx="6705600" cy="4267200"/>
          </a:xfrm>
          <a:prstGeom prst="rect">
            <a:avLst/>
          </a:prstGeom>
          <a:noFill/>
          <a:ln w="9525">
            <a:noFill/>
            <a:miter lim="800000"/>
            <a:headEnd/>
            <a:tailEnd/>
          </a:ln>
        </p:spPr>
      </p:pic>
      <p:sp>
        <p:nvSpPr>
          <p:cNvPr id="47109" name="Rectangle 9"/>
          <p:cNvSpPr>
            <a:spLocks noChangeArrowheads="1"/>
          </p:cNvSpPr>
          <p:nvPr/>
        </p:nvSpPr>
        <p:spPr bwMode="auto">
          <a:xfrm>
            <a:off x="2025650" y="4098925"/>
            <a:ext cx="3994150" cy="396875"/>
          </a:xfrm>
          <a:prstGeom prst="rect">
            <a:avLst/>
          </a:prstGeom>
          <a:noFill/>
          <a:ln w="9525">
            <a:noFill/>
            <a:miter lim="800000"/>
            <a:headEnd/>
            <a:tailEnd/>
          </a:ln>
        </p:spPr>
        <p:txBody>
          <a:bodyPr wrap="none" anchor="ctr">
            <a:spAutoFit/>
          </a:bodyPr>
          <a:lstStyle/>
          <a:p>
            <a:r>
              <a:rPr lang="zh-CN" altLang="en-US" sz="2000">
                <a:latin typeface="楷体" pitchFamily="49" charset="-122"/>
                <a:ea typeface="楷体" pitchFamily="49" charset="-122"/>
              </a:rPr>
              <a:t>限制每次得到的表达</a:t>
            </a:r>
            <a:r>
              <a:rPr lang="en-US" altLang="zh-CN" sz="2000">
                <a:latin typeface="楷体" pitchFamily="49" charset="-122"/>
                <a:ea typeface="楷体" pitchFamily="49" charset="-122"/>
              </a:rPr>
              <a:t>code</a:t>
            </a:r>
            <a:r>
              <a:rPr lang="zh-CN" altLang="en-US" sz="2000">
                <a:latin typeface="楷体" pitchFamily="49" charset="-122"/>
                <a:ea typeface="楷体" pitchFamily="49" charset="-122"/>
              </a:rPr>
              <a:t>尽量稀疏</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48130" name="Rectangle 3"/>
          <p:cNvSpPr>
            <a:spLocks noGrp="1"/>
          </p:cNvSpPr>
          <p:nvPr>
            <p:ph type="body" idx="1"/>
          </p:nvPr>
        </p:nvSpPr>
        <p:spPr>
          <a:xfrm>
            <a:off x="457200" y="1295400"/>
            <a:ext cx="8229600" cy="4525963"/>
          </a:xfrm>
        </p:spPr>
        <p:txBody>
          <a:bodyPr/>
          <a:lstStyle/>
          <a:p>
            <a:r>
              <a:rPr lang="zh-CN" altLang="en-US" smtClean="0">
                <a:latin typeface="楷体" pitchFamily="49" charset="-122"/>
                <a:ea typeface="楷体" pitchFamily="49" charset="-122"/>
              </a:rPr>
              <a:t>稀疏自动编码器</a:t>
            </a:r>
            <a:r>
              <a:rPr lang="en-US" altLang="zh-CN" smtClean="0">
                <a:latin typeface="楷体" pitchFamily="49" charset="-122"/>
                <a:ea typeface="楷体" pitchFamily="49" charset="-122"/>
              </a:rPr>
              <a:t>(Sparse AutoEncoder)</a:t>
            </a:r>
            <a:endParaRPr lang="zh-CN" altLang="en-US" smtClean="0">
              <a:latin typeface="楷体" pitchFamily="49" charset="-122"/>
              <a:ea typeface="楷体" pitchFamily="49" charset="-122"/>
            </a:endParaRPr>
          </a:p>
          <a:p>
            <a:endParaRPr lang="zh-CN" altLang="en-US" smtClean="0">
              <a:latin typeface="Adobe Caslon Pro"/>
            </a:endParaRPr>
          </a:p>
        </p:txBody>
      </p:sp>
      <p:pic>
        <p:nvPicPr>
          <p:cNvPr id="48131" name="Picture 16" descr="sparse_codinga.pdf"/>
          <p:cNvPicPr>
            <a:picLocks noChangeAspect="1"/>
          </p:cNvPicPr>
          <p:nvPr/>
        </p:nvPicPr>
        <p:blipFill>
          <a:blip r:embed="rId2"/>
          <a:srcRect l="19189" r="74855"/>
          <a:stretch>
            <a:fillRect/>
          </a:stretch>
        </p:blipFill>
        <p:spPr bwMode="auto">
          <a:xfrm>
            <a:off x="2667000" y="2057400"/>
            <a:ext cx="263525" cy="4419600"/>
          </a:xfrm>
          <a:prstGeom prst="rect">
            <a:avLst/>
          </a:prstGeom>
          <a:noFill/>
          <a:ln w="9525">
            <a:noFill/>
            <a:miter lim="800000"/>
            <a:headEnd/>
            <a:tailEnd/>
          </a:ln>
        </p:spPr>
      </p:pic>
      <p:pic>
        <p:nvPicPr>
          <p:cNvPr id="20" name="Picture 19" descr="sparse_codingb.pdf"/>
          <p:cNvPicPr>
            <a:picLocks noChangeAspect="1"/>
          </p:cNvPicPr>
          <p:nvPr/>
        </p:nvPicPr>
        <p:blipFill>
          <a:blip r:embed="rId3"/>
          <a:srcRect l="422" t="14082" r="89023" b="4948"/>
          <a:stretch>
            <a:fillRect/>
          </a:stretch>
        </p:blipFill>
        <p:spPr>
          <a:xfrm>
            <a:off x="1176338" y="4486275"/>
            <a:ext cx="685800" cy="701675"/>
          </a:xfrm>
          <a:prstGeom prst="rect">
            <a:avLst/>
          </a:prstGeom>
          <a:noFill/>
          <a:ln w="25400">
            <a:solidFill>
              <a:schemeClr val="bg1">
                <a:lumMod val="95000"/>
              </a:schemeClr>
            </a:solidFill>
          </a:ln>
        </p:spPr>
      </p:pic>
      <p:sp>
        <p:nvSpPr>
          <p:cNvPr id="24" name="Rectangle 23"/>
          <p:cNvSpPr/>
          <p:nvPr/>
        </p:nvSpPr>
        <p:spPr>
          <a:xfrm>
            <a:off x="4148138" y="5553075"/>
            <a:ext cx="533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Rectangle 24"/>
          <p:cNvSpPr/>
          <p:nvPr/>
        </p:nvSpPr>
        <p:spPr>
          <a:xfrm>
            <a:off x="4681538" y="60864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Rectangle 25"/>
          <p:cNvSpPr/>
          <p:nvPr/>
        </p:nvSpPr>
        <p:spPr>
          <a:xfrm flipH="1">
            <a:off x="4681538" y="5857875"/>
            <a:ext cx="46037"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ectangle 26"/>
          <p:cNvSpPr/>
          <p:nvPr/>
        </p:nvSpPr>
        <p:spPr>
          <a:xfrm>
            <a:off x="4529138" y="4181475"/>
            <a:ext cx="152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Rectangle 28"/>
          <p:cNvSpPr/>
          <p:nvPr/>
        </p:nvSpPr>
        <p:spPr>
          <a:xfrm flipH="1">
            <a:off x="4635500" y="3648075"/>
            <a:ext cx="46038"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Rectangle 29"/>
          <p:cNvSpPr/>
          <p:nvPr/>
        </p:nvSpPr>
        <p:spPr>
          <a:xfrm>
            <a:off x="4681538" y="44862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ectangle 30"/>
          <p:cNvSpPr/>
          <p:nvPr/>
        </p:nvSpPr>
        <p:spPr>
          <a:xfrm>
            <a:off x="4529138" y="4791075"/>
            <a:ext cx="152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Rectangle 31"/>
          <p:cNvSpPr/>
          <p:nvPr/>
        </p:nvSpPr>
        <p:spPr>
          <a:xfrm>
            <a:off x="4681538" y="50196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Rectangle 32"/>
          <p:cNvSpPr/>
          <p:nvPr/>
        </p:nvSpPr>
        <p:spPr>
          <a:xfrm>
            <a:off x="4681538" y="31146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Rectangle 36"/>
          <p:cNvSpPr/>
          <p:nvPr/>
        </p:nvSpPr>
        <p:spPr>
          <a:xfrm>
            <a:off x="4376738" y="3343275"/>
            <a:ext cx="3048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Rectangle 37"/>
          <p:cNvSpPr/>
          <p:nvPr/>
        </p:nvSpPr>
        <p:spPr>
          <a:xfrm>
            <a:off x="4681538" y="39528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ectangle 38"/>
          <p:cNvSpPr/>
          <p:nvPr/>
        </p:nvSpPr>
        <p:spPr>
          <a:xfrm>
            <a:off x="4681538" y="53244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145" name="Rectangle 39"/>
          <p:cNvSpPr>
            <a:spLocks noChangeArrowheads="1"/>
          </p:cNvSpPr>
          <p:nvPr/>
        </p:nvSpPr>
        <p:spPr bwMode="auto">
          <a:xfrm>
            <a:off x="2319338" y="6477000"/>
            <a:ext cx="1014412" cy="457200"/>
          </a:xfrm>
          <a:prstGeom prst="rect">
            <a:avLst/>
          </a:prstGeom>
          <a:noFill/>
          <a:ln w="9525">
            <a:noFill/>
            <a:miter lim="800000"/>
            <a:headEnd/>
            <a:tailEnd/>
          </a:ln>
        </p:spPr>
        <p:txBody>
          <a:bodyPr wrap="none">
            <a:spAutoFit/>
          </a:bodyPr>
          <a:lstStyle/>
          <a:p>
            <a:r>
              <a:rPr lang="en-US" altLang="zh-CN" sz="2400">
                <a:solidFill>
                  <a:schemeClr val="bg1"/>
                </a:solidFill>
                <a:latin typeface="Adobe Caslon Pro"/>
                <a:ea typeface="MS PGothic" pitchFamily="34" charset="-128"/>
              </a:rPr>
              <a:t>Filters</a:t>
            </a:r>
          </a:p>
        </p:txBody>
      </p:sp>
      <p:sp>
        <p:nvSpPr>
          <p:cNvPr id="48146" name="Rectangle 40"/>
          <p:cNvSpPr>
            <a:spLocks noChangeArrowheads="1"/>
          </p:cNvSpPr>
          <p:nvPr/>
        </p:nvSpPr>
        <p:spPr bwMode="auto">
          <a:xfrm>
            <a:off x="4076700" y="6477000"/>
            <a:ext cx="1387475" cy="457200"/>
          </a:xfrm>
          <a:prstGeom prst="rect">
            <a:avLst/>
          </a:prstGeom>
          <a:noFill/>
          <a:ln w="9525">
            <a:noFill/>
            <a:miter lim="800000"/>
            <a:headEnd/>
            <a:tailEnd/>
          </a:ln>
        </p:spPr>
        <p:txBody>
          <a:bodyPr wrap="none">
            <a:spAutoFit/>
          </a:bodyPr>
          <a:lstStyle/>
          <a:p>
            <a:r>
              <a:rPr lang="en-US" altLang="zh-CN" sz="2400">
                <a:solidFill>
                  <a:schemeClr val="bg1"/>
                </a:solidFill>
                <a:latin typeface="Adobe Caslon Pro"/>
                <a:ea typeface="MS PGothic" pitchFamily="34" charset="-128"/>
              </a:rPr>
              <a:t>Features</a:t>
            </a:r>
          </a:p>
        </p:txBody>
      </p:sp>
      <p:sp>
        <p:nvSpPr>
          <p:cNvPr id="61" name="Rectangle 60"/>
          <p:cNvSpPr/>
          <p:nvPr/>
        </p:nvSpPr>
        <p:spPr>
          <a:xfrm>
            <a:off x="6635750" y="5553075"/>
            <a:ext cx="533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 name="Rectangle 67"/>
          <p:cNvSpPr/>
          <p:nvPr/>
        </p:nvSpPr>
        <p:spPr>
          <a:xfrm>
            <a:off x="7016750" y="4791075"/>
            <a:ext cx="152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4" name="Rectangle 73"/>
          <p:cNvSpPr/>
          <p:nvPr/>
        </p:nvSpPr>
        <p:spPr>
          <a:xfrm>
            <a:off x="6864350" y="3343275"/>
            <a:ext cx="3048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514" name="Rectangle 76"/>
          <p:cNvSpPr>
            <a:spLocks noChangeArrowheads="1"/>
          </p:cNvSpPr>
          <p:nvPr/>
        </p:nvSpPr>
        <p:spPr bwMode="auto">
          <a:xfrm>
            <a:off x="6178550" y="6477000"/>
            <a:ext cx="2203450" cy="457200"/>
          </a:xfrm>
          <a:prstGeom prst="rect">
            <a:avLst/>
          </a:prstGeom>
          <a:noFill/>
          <a:ln w="9525">
            <a:noFill/>
            <a:miter lim="800000"/>
            <a:headEnd/>
            <a:tailEnd/>
          </a:ln>
        </p:spPr>
        <p:txBody>
          <a:bodyPr wrap="none">
            <a:spAutoFit/>
          </a:bodyPr>
          <a:lstStyle/>
          <a:p>
            <a:r>
              <a:rPr lang="en-US" altLang="zh-CN" sz="2400">
                <a:solidFill>
                  <a:schemeClr val="bg1"/>
                </a:solidFill>
                <a:latin typeface="Adobe Caslon Pro"/>
                <a:ea typeface="MS PGothic" pitchFamily="34" charset="-128"/>
              </a:rPr>
              <a:t>Sparse Coding</a:t>
            </a:r>
          </a:p>
        </p:txBody>
      </p:sp>
      <p:sp>
        <p:nvSpPr>
          <p:cNvPr id="48151" name="Rectangle 39"/>
          <p:cNvSpPr>
            <a:spLocks noChangeArrowheads="1"/>
          </p:cNvSpPr>
          <p:nvPr/>
        </p:nvSpPr>
        <p:spPr bwMode="auto">
          <a:xfrm>
            <a:off x="1100138" y="5553075"/>
            <a:ext cx="963612" cy="822325"/>
          </a:xfrm>
          <a:prstGeom prst="rect">
            <a:avLst/>
          </a:prstGeom>
          <a:noFill/>
          <a:ln w="9525">
            <a:noFill/>
            <a:miter lim="800000"/>
            <a:headEnd/>
            <a:tailEnd/>
          </a:ln>
        </p:spPr>
        <p:txBody>
          <a:bodyPr wrap="none">
            <a:spAutoFit/>
          </a:bodyPr>
          <a:lstStyle/>
          <a:p>
            <a:r>
              <a:rPr lang="en-US" altLang="zh-CN" sz="2400">
                <a:solidFill>
                  <a:schemeClr val="bg1"/>
                </a:solidFill>
                <a:latin typeface="Adobe Caslon Pro"/>
                <a:ea typeface="MS PGothic" pitchFamily="34" charset="-128"/>
              </a:rPr>
              <a:t>Input </a:t>
            </a:r>
            <a:br>
              <a:rPr lang="en-US" altLang="zh-CN" sz="2400">
                <a:solidFill>
                  <a:schemeClr val="bg1"/>
                </a:solidFill>
                <a:latin typeface="Adobe Caslon Pro"/>
                <a:ea typeface="MS PGothic" pitchFamily="34" charset="-128"/>
              </a:rPr>
            </a:br>
            <a:r>
              <a:rPr lang="en-US" altLang="zh-CN" sz="2400">
                <a:solidFill>
                  <a:schemeClr val="bg1"/>
                </a:solidFill>
                <a:latin typeface="Adobe Caslon Pro"/>
                <a:ea typeface="MS PGothic" pitchFamily="34" charset="-128"/>
              </a:rPr>
              <a:t>Patch</a:t>
            </a:r>
          </a:p>
        </p:txBody>
      </p:sp>
      <p:sp>
        <p:nvSpPr>
          <p:cNvPr id="3" name="Right Arrow 2"/>
          <p:cNvSpPr/>
          <p:nvPr/>
        </p:nvSpPr>
        <p:spPr>
          <a:xfrm>
            <a:off x="3309938" y="4714875"/>
            <a:ext cx="7620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 name="Right Arrow 63"/>
          <p:cNvSpPr/>
          <p:nvPr/>
        </p:nvSpPr>
        <p:spPr>
          <a:xfrm>
            <a:off x="5291138" y="4714875"/>
            <a:ext cx="9906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2" name="Straight Connector 21"/>
          <p:cNvCxnSpPr/>
          <p:nvPr/>
        </p:nvCxnSpPr>
        <p:spPr>
          <a:xfrm>
            <a:off x="4676775" y="2047875"/>
            <a:ext cx="0" cy="44196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164388" y="2047875"/>
            <a:ext cx="0" cy="44196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5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6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51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8" grpId="0" animBg="1"/>
      <p:bldP spid="68" grpId="1" animBg="1"/>
      <p:bldP spid="74" grpId="0" animBg="1"/>
      <p:bldP spid="74" grpId="1" animBg="1"/>
      <p:bldP spid="20514" grpId="0"/>
      <p:bldP spid="20514" grpId="1"/>
      <p:bldP spid="64" grpId="0" animBg="1"/>
      <p:bldP spid="6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idx="4294967295"/>
          </p:nvPr>
        </p:nvSpPr>
        <p:spPr>
          <a:xfrm>
            <a:off x="381000" y="0"/>
            <a:ext cx="8229600" cy="1143000"/>
          </a:xfrm>
        </p:spPr>
        <p:txBody>
          <a:bodyPr/>
          <a:lstStyle/>
          <a:p>
            <a:r>
              <a:rPr lang="zh-CN" altLang="en-US" smtClean="0">
                <a:latin typeface="Albertus Extra Bold"/>
                <a:ea typeface="黑体" pitchFamily="49" charset="-122"/>
              </a:rPr>
              <a:t>深度学习的具体模型及方法</a:t>
            </a:r>
            <a:endParaRPr lang="en-US" altLang="zh-CN" smtClean="0">
              <a:latin typeface="Albertus Extra Bold"/>
              <a:ea typeface="黑体" pitchFamily="49" charset="-122"/>
            </a:endParaRPr>
          </a:p>
        </p:txBody>
      </p:sp>
      <p:sp>
        <p:nvSpPr>
          <p:cNvPr id="2" name="Rounded Rectangle 1"/>
          <p:cNvSpPr/>
          <p:nvPr/>
        </p:nvSpPr>
        <p:spPr>
          <a:xfrm>
            <a:off x="4953000" y="2971800"/>
            <a:ext cx="2133600" cy="14478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l-GR" altLang="zh-CN" sz="3200">
                <a:solidFill>
                  <a:srgbClr val="FFFFFF"/>
                </a:solidFill>
                <a:latin typeface="Lucida Grande"/>
                <a:ea typeface="Lucida Grande"/>
                <a:cs typeface="Lucida Grande"/>
              </a:rPr>
              <a:t>σ</a:t>
            </a:r>
            <a:r>
              <a:rPr lang="en-US" altLang="zh-CN" sz="3200">
                <a:solidFill>
                  <a:srgbClr val="FFFFFF"/>
                </a:solidFill>
                <a:latin typeface="Lucida Grande"/>
                <a:ea typeface="Lucida Grande"/>
                <a:cs typeface="Lucida Grande"/>
              </a:rPr>
              <a:t>(Wx)</a:t>
            </a:r>
            <a:endParaRPr lang="en-US" altLang="zh-CN" sz="3200">
              <a:solidFill>
                <a:srgbClr val="FFFFFF"/>
              </a:solidFill>
              <a:latin typeface="Adobe Caslon Pro"/>
              <a:ea typeface="Adobe Caslon Pro"/>
              <a:cs typeface="Adobe Caslon Pro"/>
            </a:endParaRPr>
          </a:p>
        </p:txBody>
      </p:sp>
      <p:sp>
        <p:nvSpPr>
          <p:cNvPr id="5" name="Rounded Rectangle 4"/>
          <p:cNvSpPr/>
          <p:nvPr/>
        </p:nvSpPr>
        <p:spPr>
          <a:xfrm>
            <a:off x="1981200" y="2971800"/>
            <a:ext cx="2133600" cy="14478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3200">
                <a:solidFill>
                  <a:srgbClr val="FFFFFF"/>
                </a:solidFill>
                <a:latin typeface="Lucida Grande"/>
                <a:ea typeface="Lucida Grande"/>
                <a:cs typeface="Lucida Grande"/>
              </a:rPr>
              <a:t>Dz</a:t>
            </a:r>
            <a:endParaRPr lang="en-US" altLang="zh-CN" sz="3200">
              <a:solidFill>
                <a:srgbClr val="FFFFFF"/>
              </a:solidFill>
              <a:latin typeface="Adobe Caslon Pro"/>
              <a:ea typeface="Adobe Caslon Pro"/>
              <a:cs typeface="Adobe Caslon Pro"/>
            </a:endParaRPr>
          </a:p>
        </p:txBody>
      </p:sp>
      <p:sp>
        <p:nvSpPr>
          <p:cNvPr id="3" name="Up Arrow 2"/>
          <p:cNvSpPr/>
          <p:nvPr/>
        </p:nvSpPr>
        <p:spPr>
          <a:xfrm>
            <a:off x="5715000" y="4419600"/>
            <a:ext cx="533400" cy="381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Up Arrow 6"/>
          <p:cNvSpPr/>
          <p:nvPr/>
        </p:nvSpPr>
        <p:spPr>
          <a:xfrm>
            <a:off x="5715000" y="2514600"/>
            <a:ext cx="533400" cy="4572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Up Arrow 7"/>
          <p:cNvSpPr/>
          <p:nvPr/>
        </p:nvSpPr>
        <p:spPr>
          <a:xfrm rot="10800000">
            <a:off x="2819400" y="4419600"/>
            <a:ext cx="533400" cy="381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 Arrow 9"/>
          <p:cNvSpPr/>
          <p:nvPr/>
        </p:nvSpPr>
        <p:spPr>
          <a:xfrm rot="10800000">
            <a:off x="2819400" y="2514600"/>
            <a:ext cx="533400" cy="381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ounded Rectangle 3"/>
          <p:cNvSpPr/>
          <p:nvPr/>
        </p:nvSpPr>
        <p:spPr>
          <a:xfrm>
            <a:off x="990600" y="48006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400">
                <a:solidFill>
                  <a:schemeClr val="tx1"/>
                </a:solidFill>
                <a:latin typeface="Adobe Caslon Pro"/>
                <a:ea typeface="Adobe Caslon Pro"/>
                <a:cs typeface="Adobe Caslon Pro"/>
              </a:rPr>
              <a:t>Input Patch </a:t>
            </a:r>
            <a:r>
              <a:rPr lang="en-US" altLang="zh-CN" sz="3200" b="1">
                <a:solidFill>
                  <a:schemeClr val="tx1"/>
                </a:solidFill>
                <a:latin typeface="Adobe Caslon Pro"/>
                <a:ea typeface="Adobe Caslon Pro"/>
                <a:cs typeface="Adobe Caslon Pro"/>
              </a:rPr>
              <a:t>x</a:t>
            </a:r>
            <a:endParaRPr lang="en-US" altLang="zh-CN" sz="2400" b="1">
              <a:solidFill>
                <a:schemeClr val="tx1"/>
              </a:solidFill>
              <a:latin typeface="Adobe Caslon Pro"/>
              <a:ea typeface="Adobe Caslon Pro"/>
              <a:cs typeface="Adobe Caslon Pro"/>
            </a:endParaRPr>
          </a:p>
        </p:txBody>
      </p:sp>
      <p:sp>
        <p:nvSpPr>
          <p:cNvPr id="12" name="Rounded Rectangle 11"/>
          <p:cNvSpPr/>
          <p:nvPr/>
        </p:nvSpPr>
        <p:spPr>
          <a:xfrm>
            <a:off x="990600" y="19812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400">
                <a:solidFill>
                  <a:schemeClr val="tx1"/>
                </a:solidFill>
                <a:latin typeface="Adobe Caslon Pro"/>
                <a:ea typeface="Adobe Caslon Pro"/>
                <a:cs typeface="Adobe Caslon Pro"/>
              </a:rPr>
              <a:t>Sparse Features </a:t>
            </a:r>
            <a:r>
              <a:rPr lang="en-US" altLang="zh-CN" sz="3200" b="1">
                <a:solidFill>
                  <a:schemeClr val="tx1"/>
                </a:solidFill>
                <a:latin typeface="Adobe Caslon Pro"/>
                <a:ea typeface="Adobe Caslon Pro"/>
                <a:cs typeface="Adobe Caslon Pro"/>
              </a:rPr>
              <a:t>z</a:t>
            </a:r>
            <a:endParaRPr lang="en-US" altLang="zh-CN" b="1">
              <a:solidFill>
                <a:schemeClr val="tx1"/>
              </a:solidFill>
              <a:latin typeface="Adobe Caslon Pro"/>
              <a:ea typeface="Adobe Caslon Pro"/>
              <a:cs typeface="Adobe Caslon Pro"/>
            </a:endParaRPr>
          </a:p>
        </p:txBody>
      </p:sp>
      <p:sp>
        <p:nvSpPr>
          <p:cNvPr id="6" name="Left Brace 5"/>
          <p:cNvSpPr/>
          <p:nvPr/>
        </p:nvSpPr>
        <p:spPr>
          <a:xfrm>
            <a:off x="7162800" y="2590800"/>
            <a:ext cx="609600" cy="2057400"/>
          </a:xfrm>
          <a:prstGeom prst="leftBrace">
            <a:avLst/>
          </a:prstGeom>
          <a:ln w="50800">
            <a:solidFill>
              <a:schemeClr val="bg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Rectangle 10"/>
          <p:cNvSpPr>
            <a:spLocks noChangeArrowheads="1"/>
          </p:cNvSpPr>
          <p:nvPr/>
        </p:nvSpPr>
        <p:spPr bwMode="auto">
          <a:xfrm>
            <a:off x="4318000" y="3397250"/>
            <a:ext cx="508000" cy="368300"/>
          </a:xfrm>
          <a:prstGeom prst="rect">
            <a:avLst/>
          </a:prstGeom>
          <a:noFill/>
          <a:ln w="9525">
            <a:noFill/>
            <a:miter lim="800000"/>
            <a:headEnd/>
            <a:tailEnd/>
          </a:ln>
        </p:spPr>
        <p:txBody>
          <a:bodyPr wrap="none">
            <a:spAutoFit/>
          </a:bodyPr>
          <a:lstStyle/>
          <a:p>
            <a:r>
              <a:rPr lang="en-US" altLang="zh-CN">
                <a:latin typeface="Adobe Caslon Pro"/>
                <a:ea typeface="MS PGothic" pitchFamily="34" charset="-128"/>
              </a:rPr>
              <a:t>e.g.</a:t>
            </a:r>
            <a:endParaRPr lang="en-US" altLang="zh-CN">
              <a:ea typeface="MS PGothic" pitchFamily="34" charset="-128"/>
            </a:endParaRPr>
          </a:p>
        </p:txBody>
      </p:sp>
      <p:cxnSp>
        <p:nvCxnSpPr>
          <p:cNvPr id="23" name="Straight Connector 22"/>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49165" name="Rectangle 8"/>
          <p:cNvSpPr>
            <a:spLocks noChangeArrowheads="1"/>
          </p:cNvSpPr>
          <p:nvPr/>
        </p:nvSpPr>
        <p:spPr bwMode="auto">
          <a:xfrm>
            <a:off x="7620000" y="2819400"/>
            <a:ext cx="1524000" cy="1631950"/>
          </a:xfrm>
          <a:prstGeom prst="rect">
            <a:avLst/>
          </a:prstGeom>
          <a:noFill/>
          <a:ln w="9525">
            <a:noFill/>
            <a:miter lim="800000"/>
            <a:headEnd/>
            <a:tailEnd/>
          </a:ln>
        </p:spPr>
        <p:txBody>
          <a:bodyPr>
            <a:spAutoFit/>
          </a:bodyPr>
          <a:lstStyle/>
          <a:p>
            <a:r>
              <a:rPr lang="en-US" altLang="zh-CN" sz="2000">
                <a:solidFill>
                  <a:srgbClr val="FFFFFF"/>
                </a:solidFill>
                <a:latin typeface="Adobe Caslon Pro"/>
                <a:ea typeface="MS PGothic" pitchFamily="34" charset="-128"/>
              </a:rPr>
              <a:t>Encoder filters W</a:t>
            </a:r>
          </a:p>
          <a:p>
            <a:endParaRPr lang="en-US" altLang="zh-CN" sz="2000">
              <a:solidFill>
                <a:srgbClr val="FFFFFF"/>
              </a:solidFill>
              <a:latin typeface="Adobe Caslon Pro"/>
              <a:ea typeface="MS PGothic" pitchFamily="34" charset="-128"/>
            </a:endParaRPr>
          </a:p>
          <a:p>
            <a:r>
              <a:rPr lang="en-US" altLang="zh-CN" sz="2000">
                <a:solidFill>
                  <a:srgbClr val="FFFFFF"/>
                </a:solidFill>
                <a:latin typeface="Adobe Caslon Pro"/>
                <a:ea typeface="MS PGothic" pitchFamily="34" charset="-128"/>
              </a:rPr>
              <a:t>Sigmoid function </a:t>
            </a:r>
            <a:r>
              <a:rPr lang="el-GR" altLang="zh-CN" sz="2000">
                <a:solidFill>
                  <a:srgbClr val="FFFFFF"/>
                </a:solidFill>
                <a:latin typeface="Lucida Grande"/>
                <a:ea typeface="Lucida Grande"/>
                <a:cs typeface="Lucida Grande"/>
              </a:rPr>
              <a:t>σ</a:t>
            </a:r>
            <a:r>
              <a:rPr lang="en-US" altLang="zh-CN" sz="2000">
                <a:solidFill>
                  <a:srgbClr val="FFFFFF"/>
                </a:solidFill>
                <a:latin typeface="Adobe Caslon Pro"/>
                <a:ea typeface="MS PGothic" pitchFamily="34" charset="-128"/>
              </a:rPr>
              <a:t>(.)</a:t>
            </a:r>
            <a:endParaRPr lang="en-US" altLang="zh-CN" sz="2000">
              <a:ea typeface="MS PGothic" pitchFamily="34" charset="-128"/>
            </a:endParaRPr>
          </a:p>
        </p:txBody>
      </p:sp>
      <p:sp>
        <p:nvSpPr>
          <p:cNvPr id="49166" name="Rectangle 23"/>
          <p:cNvSpPr>
            <a:spLocks noChangeArrowheads="1"/>
          </p:cNvSpPr>
          <p:nvPr/>
        </p:nvSpPr>
        <p:spPr bwMode="auto">
          <a:xfrm>
            <a:off x="0" y="3733800"/>
            <a:ext cx="1524000" cy="1570038"/>
          </a:xfrm>
          <a:prstGeom prst="rect">
            <a:avLst/>
          </a:prstGeom>
          <a:noFill/>
          <a:ln w="9525">
            <a:noFill/>
            <a:miter lim="800000"/>
            <a:headEnd/>
            <a:tailEnd/>
          </a:ln>
        </p:spPr>
        <p:txBody>
          <a:bodyPr>
            <a:spAutoFit/>
          </a:bodyPr>
          <a:lstStyle/>
          <a:p>
            <a:pPr algn="r"/>
            <a:r>
              <a:rPr lang="en-US" altLang="zh-CN" sz="2400">
                <a:solidFill>
                  <a:srgbClr val="FFFFFF"/>
                </a:solidFill>
                <a:latin typeface="Adobe Caslon Pro"/>
                <a:ea typeface="MS PGothic" pitchFamily="34" charset="-128"/>
              </a:rPr>
              <a:t>Decoder filters D</a:t>
            </a:r>
          </a:p>
          <a:p>
            <a:pPr algn="r"/>
            <a:endParaRPr lang="en-US" altLang="zh-CN" sz="2400">
              <a:solidFill>
                <a:srgbClr val="FFFFFF"/>
              </a:solidFill>
              <a:latin typeface="Adobe Caslon Pro"/>
              <a:ea typeface="MS PGothic" pitchFamily="34" charset="-128"/>
            </a:endParaRPr>
          </a:p>
          <a:p>
            <a:pPr algn="r"/>
            <a:endParaRPr lang="en-US" altLang="zh-CN" sz="2400">
              <a:ea typeface="MS PGothic" pitchFamily="34" charset="-128"/>
            </a:endParaRPr>
          </a:p>
        </p:txBody>
      </p:sp>
      <p:sp>
        <p:nvSpPr>
          <p:cNvPr id="25" name="Left Brace 24"/>
          <p:cNvSpPr/>
          <p:nvPr/>
        </p:nvSpPr>
        <p:spPr>
          <a:xfrm rot="10800000">
            <a:off x="1295400" y="3657600"/>
            <a:ext cx="609600" cy="990600"/>
          </a:xfrm>
          <a:prstGeom prst="leftBrace">
            <a:avLst/>
          </a:prstGeom>
          <a:ln w="50800">
            <a:solidFill>
              <a:schemeClr val="bg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8" name="Rounded Rectangle 17"/>
          <p:cNvSpPr/>
          <p:nvPr/>
        </p:nvSpPr>
        <p:spPr>
          <a:xfrm>
            <a:off x="76200" y="2743200"/>
            <a:ext cx="1524000" cy="838200"/>
          </a:xfrm>
          <a:prstGeom prst="roundRect">
            <a:avLst/>
          </a:prstGeom>
          <a:solidFill>
            <a:srgbClr val="0000FF"/>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800" dirty="0">
                <a:latin typeface="Adobe Caslon Pro"/>
                <a:cs typeface="Adobe Caslon Pro"/>
              </a:rPr>
              <a:t>L</a:t>
            </a:r>
            <a:r>
              <a:rPr lang="en-US" sz="2800" baseline="-25000" dirty="0">
                <a:latin typeface="Adobe Caslon Pro"/>
                <a:cs typeface="Adobe Caslon Pro"/>
              </a:rPr>
              <a:t>1</a:t>
            </a:r>
            <a:r>
              <a:rPr lang="en-US" sz="2800" dirty="0">
                <a:latin typeface="Adobe Caslon Pro"/>
                <a:cs typeface="Adobe Caslon Pro"/>
              </a:rPr>
              <a:t> </a:t>
            </a:r>
            <a:r>
              <a:rPr lang="en-US" sz="2800" dirty="0" err="1">
                <a:latin typeface="Adobe Caslon Pro"/>
                <a:cs typeface="Adobe Caslon Pro"/>
              </a:rPr>
              <a:t>Sparsity</a:t>
            </a:r>
            <a:endParaRPr lang="en-US" sz="2800" dirty="0">
              <a:latin typeface="Adobe Caslon Pro"/>
              <a:cs typeface="Adobe Caslon Pro"/>
            </a:endParaRPr>
          </a:p>
        </p:txBody>
      </p:sp>
      <p:sp>
        <p:nvSpPr>
          <p:cNvPr id="13" name="Bent Arrow 12"/>
          <p:cNvSpPr/>
          <p:nvPr/>
        </p:nvSpPr>
        <p:spPr>
          <a:xfrm>
            <a:off x="304800" y="2057400"/>
            <a:ext cx="685800" cy="685800"/>
          </a:xfrm>
          <a:prstGeom prst="ben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170" name="Rectangle 15"/>
          <p:cNvSpPr>
            <a:spLocks noChangeArrowheads="1"/>
          </p:cNvSpPr>
          <p:nvPr/>
        </p:nvSpPr>
        <p:spPr bwMode="auto">
          <a:xfrm>
            <a:off x="193675" y="6248400"/>
            <a:ext cx="1608138" cy="584200"/>
          </a:xfrm>
          <a:prstGeom prst="rect">
            <a:avLst/>
          </a:prstGeom>
          <a:noFill/>
          <a:ln w="9525">
            <a:noFill/>
            <a:miter lim="800000"/>
            <a:headEnd/>
            <a:tailEnd/>
          </a:ln>
        </p:spPr>
        <p:txBody>
          <a:bodyPr wrap="none">
            <a:spAutoFit/>
          </a:bodyPr>
          <a:lstStyle/>
          <a:p>
            <a:r>
              <a:rPr lang="en-US" altLang="zh-CN" sz="3200">
                <a:solidFill>
                  <a:srgbClr val="FF0000"/>
                </a:solidFill>
                <a:latin typeface="Adobe Caslon Pro"/>
                <a:ea typeface="MS PGothic" pitchFamily="34" charset="-128"/>
              </a:rPr>
              <a:t>Training</a:t>
            </a:r>
            <a:endParaRPr lang="en-US" altLang="zh-CN" sz="3200">
              <a:solidFill>
                <a:srgbClr val="FF0000"/>
              </a:solidFill>
              <a:ea typeface="MS PGothic" pitchFamily="34" charset="-128"/>
            </a:endParaRPr>
          </a:p>
        </p:txBody>
      </p:sp>
      <p:pic>
        <p:nvPicPr>
          <p:cNvPr id="49171" name="Picture 16"/>
          <p:cNvPicPr>
            <a:picLocks noChangeAspect="1"/>
          </p:cNvPicPr>
          <p:nvPr/>
        </p:nvPicPr>
        <p:blipFill>
          <a:blip r:embed="rId3"/>
          <a:srcRect/>
          <a:stretch>
            <a:fillRect/>
          </a:stretch>
        </p:blipFill>
        <p:spPr bwMode="auto">
          <a:xfrm>
            <a:off x="457200" y="5410200"/>
            <a:ext cx="8191500" cy="1244600"/>
          </a:xfrm>
          <a:prstGeom prst="rect">
            <a:avLst/>
          </a:prstGeom>
          <a:noFill/>
          <a:ln w="9525">
            <a:noFill/>
            <a:miter lim="800000"/>
            <a:headEnd/>
            <a:tailEnd/>
          </a:ln>
        </p:spPr>
      </p:pic>
      <p:sp>
        <p:nvSpPr>
          <p:cNvPr id="49172" name="Rectangle 21"/>
          <p:cNvSpPr>
            <a:spLocks noChangeArrowheads="1"/>
          </p:cNvSpPr>
          <p:nvPr/>
        </p:nvSpPr>
        <p:spPr bwMode="auto">
          <a:xfrm>
            <a:off x="269875" y="1304925"/>
            <a:ext cx="7550150" cy="579438"/>
          </a:xfrm>
          <a:prstGeom prst="rect">
            <a:avLst/>
          </a:prstGeom>
          <a:noFill/>
          <a:ln w="9525">
            <a:noFill/>
            <a:miter lim="800000"/>
            <a:headEnd/>
            <a:tailEnd/>
          </a:ln>
        </p:spPr>
        <p:txBody>
          <a:bodyPr wrap="none">
            <a:spAutoFit/>
          </a:bodyPr>
          <a:lstStyle/>
          <a:p>
            <a:pPr marL="457200" indent="-457200">
              <a:buFont typeface="Arial" charset="0"/>
              <a:buChar char="•"/>
            </a:pPr>
            <a:r>
              <a:rPr lang="zh-CN" altLang="en-US" sz="3200">
                <a:solidFill>
                  <a:schemeClr val="bg1"/>
                </a:solidFill>
                <a:latin typeface="楷体" pitchFamily="49" charset="-122"/>
                <a:ea typeface="楷体" pitchFamily="49" charset="-122"/>
              </a:rPr>
              <a:t>稀疏自动编码器</a:t>
            </a:r>
            <a:r>
              <a:rPr lang="en-US" altLang="zh-CN" sz="3200">
                <a:solidFill>
                  <a:schemeClr val="bg1"/>
                </a:solidFill>
                <a:latin typeface="楷体" pitchFamily="49" charset="-122"/>
                <a:ea typeface="楷体" pitchFamily="49" charset="-122"/>
              </a:rPr>
              <a:t>(Sparse AutoEncoder)</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1202" name="Rectangle 3"/>
          <p:cNvSpPr>
            <a:spLocks noGrp="1"/>
          </p:cNvSpPr>
          <p:nvPr>
            <p:ph type="body" idx="1"/>
          </p:nvPr>
        </p:nvSpPr>
        <p:spPr>
          <a:xfrm>
            <a:off x="457200" y="1600200"/>
            <a:ext cx="8458200" cy="4525963"/>
          </a:xfrm>
        </p:spPr>
        <p:txBody>
          <a:bodyPr/>
          <a:lstStyle/>
          <a:p>
            <a:r>
              <a:rPr lang="zh-CN" altLang="en-US" sz="3600" smtClean="0">
                <a:latin typeface="楷体" pitchFamily="49" charset="-122"/>
                <a:ea typeface="楷体" pitchFamily="49" charset="-122"/>
              </a:rPr>
              <a:t>稀疏自动编码器</a:t>
            </a:r>
            <a:r>
              <a:rPr lang="en-US" altLang="zh-CN" sz="3600" smtClean="0">
                <a:latin typeface="楷体" pitchFamily="49" charset="-122"/>
                <a:ea typeface="楷体" pitchFamily="49" charset="-122"/>
              </a:rPr>
              <a:t>(Sparse AutoEncoder)</a:t>
            </a:r>
            <a:endParaRPr lang="zh-CN" altLang="en-US" sz="3600" smtClean="0">
              <a:latin typeface="楷体" pitchFamily="49" charset="-122"/>
              <a:ea typeface="楷体" pitchFamily="49" charset="-122"/>
            </a:endParaRPr>
          </a:p>
          <a:p>
            <a:pPr>
              <a:buFont typeface="Arial" charset="0"/>
              <a:buNone/>
            </a:pPr>
            <a:r>
              <a:rPr lang="en-US" altLang="zh-CN" sz="2400" b="1" smtClean="0">
                <a:latin typeface="楷体" pitchFamily="49" charset="-122"/>
                <a:ea typeface="楷体" pitchFamily="49" charset="-122"/>
              </a:rPr>
              <a:t>1</a:t>
            </a:r>
            <a:r>
              <a:rPr lang="zh-CN" altLang="en-US" sz="2400" b="1" smtClean="0">
                <a:latin typeface="楷体" pitchFamily="49" charset="-122"/>
                <a:ea typeface="楷体" pitchFamily="49" charset="-122"/>
              </a:rPr>
              <a:t>）</a:t>
            </a:r>
            <a:r>
              <a:rPr lang="en-US" altLang="zh-CN" sz="2400" b="1" u="sng" smtClean="0">
                <a:latin typeface="楷体" pitchFamily="49" charset="-122"/>
                <a:ea typeface="楷体" pitchFamily="49" charset="-122"/>
              </a:rPr>
              <a:t>Training</a:t>
            </a:r>
            <a:r>
              <a:rPr lang="zh-CN" altLang="en-US" sz="2400" b="1" u="sng" smtClean="0">
                <a:latin typeface="楷体" pitchFamily="49" charset="-122"/>
                <a:ea typeface="楷体" pitchFamily="49" charset="-122"/>
              </a:rPr>
              <a:t>阶段</a:t>
            </a:r>
            <a:r>
              <a:rPr lang="zh-CN" altLang="en-US" sz="2400" b="1" smtClean="0">
                <a:latin typeface="楷体" pitchFamily="49" charset="-122"/>
                <a:ea typeface="楷体" pitchFamily="49" charset="-122"/>
              </a:rPr>
              <a:t>：</a:t>
            </a:r>
            <a:r>
              <a:rPr lang="zh-CN" altLang="en-US" sz="2400" smtClean="0">
                <a:latin typeface="楷体" pitchFamily="49" charset="-122"/>
                <a:ea typeface="楷体" pitchFamily="49" charset="-122"/>
              </a:rPr>
              <a:t>给定一系列的样本图片</a:t>
            </a:r>
            <a:r>
              <a:rPr lang="en-US" altLang="zh-CN" sz="2400" smtClean="0">
                <a:latin typeface="楷体" pitchFamily="49" charset="-122"/>
                <a:ea typeface="楷体" pitchFamily="49" charset="-122"/>
              </a:rPr>
              <a:t>[x1, x 2, …]</a:t>
            </a:r>
            <a:r>
              <a:rPr lang="zh-CN" altLang="en-US" sz="2400" smtClean="0">
                <a:latin typeface="楷体" pitchFamily="49" charset="-122"/>
                <a:ea typeface="楷体" pitchFamily="49" charset="-122"/>
              </a:rPr>
              <a:t>，我们需要学习得到一组基</a:t>
            </a:r>
            <a:r>
              <a:rPr lang="en-US" altLang="zh-CN" sz="2400" smtClean="0">
                <a:latin typeface="楷体" pitchFamily="49" charset="-122"/>
                <a:ea typeface="楷体" pitchFamily="49" charset="-122"/>
              </a:rPr>
              <a:t>[Φ1, Φ2, …]</a:t>
            </a:r>
            <a:r>
              <a:rPr lang="zh-CN" altLang="en-US" sz="2400" smtClean="0">
                <a:latin typeface="楷体" pitchFamily="49" charset="-122"/>
                <a:ea typeface="楷体" pitchFamily="49" charset="-122"/>
              </a:rPr>
              <a:t>，也就是字典。</a:t>
            </a:r>
          </a:p>
          <a:p>
            <a:pPr>
              <a:buFont typeface="Arial" charset="0"/>
              <a:buNone/>
            </a:pPr>
            <a:r>
              <a:rPr lang="zh-CN" altLang="en-US" sz="2400" smtClean="0">
                <a:latin typeface="楷体" pitchFamily="49" charset="-122"/>
                <a:ea typeface="楷体" pitchFamily="49" charset="-122"/>
              </a:rPr>
              <a:t>  </a:t>
            </a:r>
          </a:p>
          <a:p>
            <a:pPr>
              <a:buFont typeface="Arial" charset="0"/>
              <a:buNone/>
            </a:pPr>
            <a:endParaRPr lang="zh-CN" altLang="en-US" sz="2400" smtClean="0">
              <a:latin typeface="楷体" pitchFamily="49" charset="-122"/>
              <a:ea typeface="楷体" pitchFamily="49" charset="-122"/>
            </a:endParaRPr>
          </a:p>
          <a:p>
            <a:pPr>
              <a:buFont typeface="Arial" charset="0"/>
              <a:buNone/>
            </a:pPr>
            <a:endParaRPr lang="zh-CN" altLang="en-US" sz="2400" smtClean="0">
              <a:latin typeface="楷体" pitchFamily="49" charset="-122"/>
              <a:ea typeface="楷体" pitchFamily="49" charset="-122"/>
            </a:endParaRPr>
          </a:p>
          <a:p>
            <a:pPr>
              <a:buFont typeface="Arial" charset="0"/>
              <a:buNone/>
            </a:pPr>
            <a:endParaRPr lang="zh-CN" altLang="en-US" sz="2400" smtClean="0">
              <a:latin typeface="楷体" pitchFamily="49" charset="-122"/>
              <a:ea typeface="楷体" pitchFamily="49" charset="-122"/>
            </a:endParaRPr>
          </a:p>
          <a:p>
            <a:pPr>
              <a:buFont typeface="Arial" charset="0"/>
              <a:buNone/>
            </a:pPr>
            <a:r>
              <a:rPr lang="zh-CN" altLang="en-US" sz="2400" smtClean="0">
                <a:latin typeface="楷体" pitchFamily="49" charset="-122"/>
                <a:ea typeface="楷体" pitchFamily="49" charset="-122"/>
              </a:rPr>
              <a:t>可使用</a:t>
            </a:r>
            <a:r>
              <a:rPr lang="en-US" altLang="zh-CN" sz="2400" smtClean="0">
                <a:latin typeface="楷体" pitchFamily="49" charset="-122"/>
                <a:ea typeface="楷体" pitchFamily="49" charset="-122"/>
              </a:rPr>
              <a:t>K-SVD</a:t>
            </a:r>
            <a:r>
              <a:rPr lang="zh-CN" altLang="en-US" sz="2400" smtClean="0">
                <a:latin typeface="楷体" pitchFamily="49" charset="-122"/>
                <a:ea typeface="楷体" pitchFamily="49" charset="-122"/>
              </a:rPr>
              <a:t>方法交替迭代调整</a:t>
            </a:r>
            <a:r>
              <a:rPr lang="en-US" altLang="zh-CN" sz="2400" smtClean="0">
                <a:latin typeface="楷体" pitchFamily="49" charset="-122"/>
                <a:ea typeface="楷体" pitchFamily="49" charset="-122"/>
              </a:rPr>
              <a:t>a [k]</a:t>
            </a:r>
            <a:r>
              <a:rPr lang="zh-CN" altLang="en-US" sz="2400" smtClean="0">
                <a:latin typeface="楷体" pitchFamily="49" charset="-122"/>
                <a:ea typeface="楷体" pitchFamily="49" charset="-122"/>
              </a:rPr>
              <a:t>，</a:t>
            </a:r>
            <a:r>
              <a:rPr lang="en-US" altLang="zh-CN" sz="2400" smtClean="0">
                <a:latin typeface="楷体" pitchFamily="49" charset="-122"/>
                <a:ea typeface="楷体" pitchFamily="49" charset="-122"/>
              </a:rPr>
              <a:t>Φ [k]</a:t>
            </a:r>
            <a:r>
              <a:rPr lang="zh-CN" altLang="en-US" sz="2400" smtClean="0">
                <a:latin typeface="楷体" pitchFamily="49" charset="-122"/>
                <a:ea typeface="楷体" pitchFamily="49" charset="-122"/>
              </a:rPr>
              <a:t>，直至收敛，从而可以获得一组可以良好表示这一系列</a:t>
            </a:r>
            <a:r>
              <a:rPr lang="en-US" altLang="zh-CN" sz="2400" smtClean="0">
                <a:latin typeface="楷体" pitchFamily="49" charset="-122"/>
                <a:ea typeface="楷体" pitchFamily="49" charset="-122"/>
              </a:rPr>
              <a:t>x</a:t>
            </a:r>
            <a:r>
              <a:rPr lang="zh-CN" altLang="en-US" sz="2400" smtClean="0">
                <a:latin typeface="楷体" pitchFamily="49" charset="-122"/>
                <a:ea typeface="楷体" pitchFamily="49" charset="-122"/>
              </a:rPr>
              <a:t>的字典。</a:t>
            </a:r>
          </a:p>
        </p:txBody>
      </p:sp>
      <p:pic>
        <p:nvPicPr>
          <p:cNvPr id="51203" name="Picture 5" descr="1365483429_5706"/>
          <p:cNvPicPr>
            <a:picLocks noChangeAspect="1" noChangeArrowheads="1"/>
          </p:cNvPicPr>
          <p:nvPr/>
        </p:nvPicPr>
        <p:blipFill>
          <a:blip r:embed="rId2"/>
          <a:srcRect/>
          <a:stretch>
            <a:fillRect/>
          </a:stretch>
        </p:blipFill>
        <p:spPr bwMode="auto">
          <a:xfrm>
            <a:off x="914400" y="3352800"/>
            <a:ext cx="5029200" cy="1190625"/>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2226" name="Rectangle 3"/>
          <p:cNvSpPr>
            <a:spLocks noGrp="1"/>
          </p:cNvSpPr>
          <p:nvPr>
            <p:ph type="body" idx="1"/>
          </p:nvPr>
        </p:nvSpPr>
        <p:spPr>
          <a:xfrm>
            <a:off x="457200" y="1600200"/>
            <a:ext cx="8458200" cy="4525963"/>
          </a:xfrm>
        </p:spPr>
        <p:txBody>
          <a:bodyPr/>
          <a:lstStyle/>
          <a:p>
            <a:r>
              <a:rPr lang="zh-CN" altLang="en-US" sz="3600" smtClean="0">
                <a:latin typeface="楷体" pitchFamily="49" charset="-122"/>
                <a:ea typeface="楷体" pitchFamily="49" charset="-122"/>
              </a:rPr>
              <a:t>稀疏自动编码器</a:t>
            </a:r>
            <a:r>
              <a:rPr lang="en-US" altLang="zh-CN" sz="3600" smtClean="0">
                <a:latin typeface="楷体" pitchFamily="49" charset="-122"/>
                <a:ea typeface="楷体" pitchFamily="49" charset="-122"/>
              </a:rPr>
              <a:t>(Sparse AutoEncoder)</a:t>
            </a:r>
          </a:p>
          <a:p>
            <a:pPr>
              <a:buFont typeface="Arial" charset="0"/>
              <a:buNone/>
            </a:pPr>
            <a:r>
              <a:rPr lang="en-US" altLang="zh-CN" sz="2400" b="1" smtClean="0">
                <a:latin typeface="楷体" pitchFamily="49" charset="-122"/>
                <a:ea typeface="楷体" pitchFamily="49" charset="-122"/>
              </a:rPr>
              <a:t>2</a:t>
            </a:r>
            <a:r>
              <a:rPr lang="zh-CN" altLang="en-US" sz="2400" b="1" smtClean="0">
                <a:latin typeface="楷体" pitchFamily="49" charset="-122"/>
                <a:ea typeface="楷体" pitchFamily="49" charset="-122"/>
              </a:rPr>
              <a:t>）</a:t>
            </a:r>
            <a:r>
              <a:rPr lang="en-US" altLang="zh-CN" sz="2400" b="1" u="sng" smtClean="0">
                <a:latin typeface="楷体" pitchFamily="49" charset="-122"/>
                <a:ea typeface="楷体" pitchFamily="49" charset="-122"/>
              </a:rPr>
              <a:t>Coding</a:t>
            </a:r>
            <a:r>
              <a:rPr lang="zh-CN" altLang="en-US" sz="2400" b="1" u="sng" smtClean="0">
                <a:latin typeface="楷体" pitchFamily="49" charset="-122"/>
                <a:ea typeface="楷体" pitchFamily="49" charset="-122"/>
              </a:rPr>
              <a:t>阶段</a:t>
            </a:r>
            <a:r>
              <a:rPr lang="zh-CN" altLang="en-US" b="1" smtClean="0">
                <a:latin typeface="Adobe Caslon Pro"/>
              </a:rPr>
              <a:t>：</a:t>
            </a:r>
            <a:r>
              <a:rPr lang="zh-CN" altLang="en-US" sz="2400" smtClean="0">
                <a:latin typeface="楷体" pitchFamily="49" charset="-122"/>
                <a:ea typeface="楷体" pitchFamily="49" charset="-122"/>
              </a:rPr>
              <a:t>给定一个新的图片</a:t>
            </a:r>
            <a:r>
              <a:rPr lang="en-US" altLang="zh-CN" sz="2400" smtClean="0">
                <a:latin typeface="楷体" pitchFamily="49" charset="-122"/>
                <a:ea typeface="楷体" pitchFamily="49" charset="-122"/>
              </a:rPr>
              <a:t>x</a:t>
            </a:r>
            <a:r>
              <a:rPr lang="zh-CN" altLang="en-US" sz="2400" smtClean="0">
                <a:latin typeface="楷体" pitchFamily="49" charset="-122"/>
                <a:ea typeface="楷体" pitchFamily="49" charset="-122"/>
              </a:rPr>
              <a:t>，由上面得到的字典，利用</a:t>
            </a:r>
            <a:r>
              <a:rPr lang="en-US" altLang="zh-CN" sz="2400" smtClean="0">
                <a:latin typeface="楷体" pitchFamily="49" charset="-122"/>
                <a:ea typeface="楷体" pitchFamily="49" charset="-122"/>
              </a:rPr>
              <a:t>OMP</a:t>
            </a:r>
            <a:r>
              <a:rPr lang="zh-CN" altLang="en-US" sz="2400" smtClean="0">
                <a:latin typeface="楷体" pitchFamily="49" charset="-122"/>
                <a:ea typeface="楷体" pitchFamily="49" charset="-122"/>
              </a:rPr>
              <a:t>算法求解一个</a:t>
            </a:r>
            <a:r>
              <a:rPr lang="en-US" altLang="zh-CN" sz="2400" smtClean="0">
                <a:latin typeface="楷体" pitchFamily="49" charset="-122"/>
                <a:ea typeface="楷体" pitchFamily="49" charset="-122"/>
              </a:rPr>
              <a:t>LASSO</a:t>
            </a:r>
            <a:r>
              <a:rPr lang="zh-CN" altLang="en-US" sz="2400" smtClean="0">
                <a:latin typeface="楷体" pitchFamily="49" charset="-122"/>
                <a:ea typeface="楷体" pitchFamily="49" charset="-122"/>
              </a:rPr>
              <a:t>问题得到稀疏向量</a:t>
            </a:r>
            <a:r>
              <a:rPr lang="en-US" altLang="zh-CN" sz="2400" smtClean="0">
                <a:latin typeface="楷体" pitchFamily="49" charset="-122"/>
                <a:ea typeface="楷体" pitchFamily="49" charset="-122"/>
              </a:rPr>
              <a:t>a</a:t>
            </a:r>
            <a:r>
              <a:rPr lang="zh-CN" altLang="en-US" sz="2400" smtClean="0">
                <a:latin typeface="楷体" pitchFamily="49" charset="-122"/>
                <a:ea typeface="楷体" pitchFamily="49" charset="-122"/>
              </a:rPr>
              <a:t>。这个稀疏向量就是这个输入向量</a:t>
            </a:r>
            <a:r>
              <a:rPr lang="en-US" altLang="zh-CN" sz="2400" smtClean="0">
                <a:latin typeface="楷体" pitchFamily="49" charset="-122"/>
                <a:ea typeface="楷体" pitchFamily="49" charset="-122"/>
              </a:rPr>
              <a:t>x</a:t>
            </a:r>
            <a:r>
              <a:rPr lang="zh-CN" altLang="en-US" sz="2400" smtClean="0">
                <a:latin typeface="楷体" pitchFamily="49" charset="-122"/>
                <a:ea typeface="楷体" pitchFamily="49" charset="-122"/>
              </a:rPr>
              <a:t>的一个稀疏表达。</a:t>
            </a:r>
          </a:p>
        </p:txBody>
      </p:sp>
      <p:pic>
        <p:nvPicPr>
          <p:cNvPr id="52227" name="Picture 4"/>
          <p:cNvPicPr>
            <a:picLocks noChangeAspect="1" noChangeArrowheads="1"/>
          </p:cNvPicPr>
          <p:nvPr/>
        </p:nvPicPr>
        <p:blipFill>
          <a:blip r:embed="rId2"/>
          <a:srcRect l="27525" t="34375" r="18594" b="13542"/>
          <a:stretch>
            <a:fillRect/>
          </a:stretch>
        </p:blipFill>
        <p:spPr bwMode="auto">
          <a:xfrm>
            <a:off x="1600200" y="3551238"/>
            <a:ext cx="5943600" cy="3230562"/>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3250" name="Rectangle 3"/>
          <p:cNvSpPr>
            <a:spLocks noGrp="1"/>
          </p:cNvSpPr>
          <p:nvPr>
            <p:ph type="body" idx="1"/>
          </p:nvPr>
        </p:nvSpPr>
        <p:spPr/>
        <p:txBody>
          <a:bodyPr/>
          <a:lstStyle/>
          <a:p>
            <a:r>
              <a:rPr lang="zh-CN" altLang="en-US" smtClean="0">
                <a:latin typeface="楷体" pitchFamily="49" charset="-122"/>
                <a:ea typeface="楷体" pitchFamily="49" charset="-122"/>
              </a:rPr>
              <a:t>稀疏自动编码器</a:t>
            </a:r>
            <a:r>
              <a:rPr lang="en-US" altLang="zh-CN" smtClean="0">
                <a:latin typeface="楷体" pitchFamily="49" charset="-122"/>
                <a:ea typeface="楷体" pitchFamily="49" charset="-122"/>
              </a:rPr>
              <a:t>(Sparse AutoEncoder)</a:t>
            </a:r>
            <a:endParaRPr lang="zh-CN" altLang="en-US" smtClean="0">
              <a:latin typeface="楷体" pitchFamily="49" charset="-122"/>
              <a:ea typeface="楷体" pitchFamily="49" charset="-122"/>
            </a:endParaRPr>
          </a:p>
        </p:txBody>
      </p:sp>
      <p:pic>
        <p:nvPicPr>
          <p:cNvPr id="53251" name="Picture 4"/>
          <p:cNvPicPr>
            <a:picLocks noChangeAspect="1" noChangeArrowheads="1"/>
          </p:cNvPicPr>
          <p:nvPr/>
        </p:nvPicPr>
        <p:blipFill>
          <a:blip r:embed="rId2"/>
          <a:srcRect l="28111" t="25000" r="19180" b="20833"/>
          <a:stretch>
            <a:fillRect/>
          </a:stretch>
        </p:blipFill>
        <p:spPr bwMode="auto">
          <a:xfrm>
            <a:off x="990600" y="2514600"/>
            <a:ext cx="6858000" cy="39624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深度学习的具体模型及方法</a:t>
            </a:r>
          </a:p>
        </p:txBody>
      </p:sp>
      <p:sp>
        <p:nvSpPr>
          <p:cNvPr id="54274" name="Rectangle 3"/>
          <p:cNvSpPr>
            <a:spLocks noGrp="1"/>
          </p:cNvSpPr>
          <p:nvPr>
            <p:ph type="body" idx="1"/>
          </p:nvPr>
        </p:nvSpPr>
        <p:spPr>
          <a:xfrm>
            <a:off x="457200" y="1600200"/>
            <a:ext cx="8686800" cy="5257800"/>
          </a:xfrm>
        </p:spPr>
        <p:txBody>
          <a:bodyPr/>
          <a:lstStyle/>
          <a:p>
            <a:r>
              <a:rPr lang="zh-CN" altLang="en-US" sz="2800" smtClean="0">
                <a:latin typeface="楷体" pitchFamily="49" charset="-122"/>
                <a:ea typeface="楷体" pitchFamily="49" charset="-122"/>
              </a:rPr>
              <a:t>降噪自动编码器</a:t>
            </a:r>
            <a:r>
              <a:rPr lang="en-US" altLang="zh-CN" sz="2800" smtClean="0">
                <a:latin typeface="楷体" pitchFamily="49" charset="-122"/>
                <a:ea typeface="楷体" pitchFamily="49" charset="-122"/>
              </a:rPr>
              <a:t>(Denoising AutoEncoders)</a:t>
            </a: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400" smtClean="0">
              <a:latin typeface="Adobe Caslon Pro"/>
              <a:ea typeface="楷体" pitchFamily="49" charset="-122"/>
            </a:endParaRPr>
          </a:p>
          <a:p>
            <a:r>
              <a:rPr lang="zh-CN" altLang="en-US" sz="2400" smtClean="0">
                <a:latin typeface="Adobe Caslon Pro"/>
                <a:ea typeface="楷体" pitchFamily="49" charset="-122"/>
              </a:rPr>
              <a:t>在自动编码器的基础上，对训练数据加入噪声，自动编码器必须学习去去除这种噪声而获得真正的没有被噪声污染过的输入。因此，这就迫使编码器去学习输入信号的更加鲁棒的表达，这也是它的泛化能力比一般编码器强的原因。</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54276" name="Picture 6"/>
          <p:cNvPicPr>
            <a:picLocks noChangeAspect="1" noChangeArrowheads="1"/>
          </p:cNvPicPr>
          <p:nvPr/>
        </p:nvPicPr>
        <p:blipFill>
          <a:blip r:embed="rId2"/>
          <a:srcRect/>
          <a:stretch>
            <a:fillRect/>
          </a:stretch>
        </p:blipFill>
        <p:spPr bwMode="auto">
          <a:xfrm>
            <a:off x="609600" y="2590800"/>
            <a:ext cx="8153400" cy="2047875"/>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idx="4294967295"/>
          </p:nvPr>
        </p:nvSpPr>
        <p:spPr/>
        <p:txBody>
          <a:bodyPr/>
          <a:lstStyle/>
          <a:p>
            <a:r>
              <a:rPr lang="zh-CN" altLang="en-US" smtClean="0">
                <a:latin typeface="Albertus Extra Bold"/>
                <a:ea typeface="黑体" pitchFamily="49" charset="-122"/>
              </a:rPr>
              <a:t>深度学习的具体模型及方法</a:t>
            </a:r>
            <a:endParaRPr lang="en-US" altLang="zh-CN" smtClean="0">
              <a:latin typeface="Albertus Extra Bold"/>
              <a:ea typeface="黑体" pitchFamily="49" charset="-122"/>
            </a:endParaRPr>
          </a:p>
        </p:txBody>
      </p:sp>
      <p:sp>
        <p:nvSpPr>
          <p:cNvPr id="55298" name="Content Placeholder 2"/>
          <p:cNvSpPr>
            <a:spLocks noGrp="1"/>
          </p:cNvSpPr>
          <p:nvPr>
            <p:ph idx="4294967295"/>
          </p:nvPr>
        </p:nvSpPr>
        <p:spPr/>
        <p:txBody>
          <a:bodyPr/>
          <a:lstStyle/>
          <a:p>
            <a:r>
              <a:rPr lang="en-US" altLang="zh-CN" smtClean="0">
                <a:latin typeface="Adobe Caslon Pro"/>
              </a:rPr>
              <a:t>Autoencoder (most Deep Learning methods)</a:t>
            </a:r>
          </a:p>
          <a:p>
            <a:pPr lvl="1"/>
            <a:r>
              <a:rPr lang="en-US" altLang="zh-CN" smtClean="0">
                <a:latin typeface="Adobe Caslon Pro"/>
              </a:rPr>
              <a:t>RBMs / DBMs 		</a:t>
            </a:r>
            <a:r>
              <a:rPr lang="en-US" altLang="zh-CN" smtClean="0">
                <a:solidFill>
                  <a:srgbClr val="C3D69B"/>
                </a:solidFill>
                <a:latin typeface="Adobe Caslon Pro"/>
              </a:rPr>
              <a:t>[Lee / Salakhutdinov]</a:t>
            </a:r>
            <a:endParaRPr lang="en-US" altLang="zh-CN" smtClean="0">
              <a:latin typeface="Adobe Caslon Pro"/>
            </a:endParaRPr>
          </a:p>
          <a:p>
            <a:pPr lvl="1"/>
            <a:r>
              <a:rPr lang="en-US" altLang="zh-CN" smtClean="0">
                <a:latin typeface="Adobe Caslon Pro"/>
              </a:rPr>
              <a:t>Denoising autoencoders 	</a:t>
            </a:r>
            <a:r>
              <a:rPr lang="en-US" altLang="zh-CN" smtClean="0">
                <a:solidFill>
                  <a:srgbClr val="C3D69B"/>
                </a:solidFill>
                <a:latin typeface="Adobe Caslon Pro"/>
              </a:rPr>
              <a:t>[Ranzato]</a:t>
            </a:r>
            <a:endParaRPr lang="en-US" altLang="zh-CN" smtClean="0">
              <a:latin typeface="Adobe Caslon Pro"/>
            </a:endParaRPr>
          </a:p>
          <a:p>
            <a:pPr lvl="1"/>
            <a:r>
              <a:rPr lang="en-US" altLang="zh-CN" sz="2000" smtClean="0">
                <a:latin typeface="Adobe Caslon Pro"/>
              </a:rPr>
              <a:t>Predictive sparse decomposition</a:t>
            </a:r>
            <a:r>
              <a:rPr lang="en-US" altLang="zh-CN" smtClean="0">
                <a:latin typeface="Adobe Caslon Pro"/>
              </a:rPr>
              <a:t> 	</a:t>
            </a:r>
            <a:r>
              <a:rPr lang="en-US" altLang="zh-CN" smtClean="0">
                <a:solidFill>
                  <a:srgbClr val="C3D69B"/>
                </a:solidFill>
                <a:latin typeface="Adobe Caslon Pro"/>
              </a:rPr>
              <a:t>[Ranzato]</a:t>
            </a:r>
            <a:endParaRPr lang="en-US" altLang="zh-CN" smtClean="0">
              <a:latin typeface="Adobe Caslon Pro"/>
            </a:endParaRPr>
          </a:p>
          <a:p>
            <a:r>
              <a:rPr lang="en-US" altLang="zh-CN" smtClean="0">
                <a:latin typeface="Adobe Caslon Pro"/>
              </a:rPr>
              <a:t>Decoder-only</a:t>
            </a:r>
          </a:p>
          <a:p>
            <a:pPr lvl="1"/>
            <a:r>
              <a:rPr lang="en-US" altLang="zh-CN" smtClean="0">
                <a:latin typeface="Adobe Caslon Pro"/>
              </a:rPr>
              <a:t>Sparse coding 		</a:t>
            </a:r>
            <a:r>
              <a:rPr lang="en-US" altLang="zh-CN" smtClean="0">
                <a:solidFill>
                  <a:srgbClr val="C3D69B"/>
                </a:solidFill>
                <a:latin typeface="Adobe Caslon Pro"/>
              </a:rPr>
              <a:t>[Yu]</a:t>
            </a:r>
            <a:endParaRPr lang="en-US" altLang="zh-CN" smtClean="0">
              <a:latin typeface="Adobe Caslon Pro"/>
            </a:endParaRPr>
          </a:p>
          <a:p>
            <a:pPr lvl="1"/>
            <a:r>
              <a:rPr lang="en-US" altLang="zh-CN" smtClean="0">
                <a:latin typeface="Adobe Caslon Pro"/>
              </a:rPr>
              <a:t>Deconvolutional Nets	</a:t>
            </a:r>
            <a:r>
              <a:rPr lang="en-US" altLang="zh-CN" smtClean="0">
                <a:solidFill>
                  <a:srgbClr val="C3D69B"/>
                </a:solidFill>
                <a:latin typeface="Adobe Caslon Pro"/>
              </a:rPr>
              <a:t>[Yu]</a:t>
            </a:r>
            <a:r>
              <a:rPr lang="en-US" altLang="zh-CN" smtClean="0">
                <a:latin typeface="Adobe Caslon Pro"/>
              </a:rPr>
              <a:t> </a:t>
            </a:r>
          </a:p>
          <a:p>
            <a:r>
              <a:rPr lang="en-US" altLang="zh-CN" smtClean="0">
                <a:latin typeface="Adobe Caslon Pro"/>
              </a:rPr>
              <a:t>Encoder-only </a:t>
            </a:r>
          </a:p>
          <a:p>
            <a:pPr lvl="1"/>
            <a:r>
              <a:rPr lang="en-US" altLang="zh-CN" smtClean="0">
                <a:latin typeface="Adobe Caslon Pro"/>
              </a:rPr>
              <a:t>Neural nets (supervised) 	</a:t>
            </a:r>
            <a:r>
              <a:rPr lang="en-US" altLang="zh-CN" smtClean="0">
                <a:solidFill>
                  <a:srgbClr val="C3D69B"/>
                </a:solidFill>
                <a:latin typeface="Adobe Caslon Pro"/>
              </a:rPr>
              <a:t>[Ranzato]</a:t>
            </a:r>
            <a:endParaRPr lang="en-US" altLang="zh-CN" smtClean="0">
              <a:latin typeface="Adobe Caslon Pro"/>
            </a:endParaRPr>
          </a:p>
          <a:p>
            <a:pPr lvl="1"/>
            <a:endParaRPr lang="en-US" altLang="zh-CN" smtClean="0">
              <a:latin typeface="Adobe Caslon Pro"/>
            </a:endParaRPr>
          </a:p>
          <a:p>
            <a:pPr lvl="1"/>
            <a:endParaRPr lang="en-US" altLang="zh-CN" smtClean="0">
              <a:latin typeface="Adobe Caslon Pro"/>
            </a:endParaRPr>
          </a:p>
        </p:txBody>
      </p:sp>
      <p:cxnSp>
        <p:nvCxnSpPr>
          <p:cNvPr id="5" name="Straight Connector 4"/>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457200" y="0"/>
            <a:ext cx="8229600" cy="1143000"/>
          </a:xfrm>
        </p:spPr>
        <p:txBody>
          <a:bodyPr/>
          <a:lstStyle/>
          <a:p>
            <a:r>
              <a:rPr lang="zh-CN" altLang="en-US" dirty="0" smtClean="0">
                <a:latin typeface="黑体" pitchFamily="49" charset="-122"/>
                <a:ea typeface="黑体" pitchFamily="49" charset="-122"/>
              </a:rPr>
              <a:t>概 述</a:t>
            </a:r>
          </a:p>
        </p:txBody>
      </p:sp>
      <p:sp>
        <p:nvSpPr>
          <p:cNvPr id="16386" name="Content Placeholder 2"/>
          <p:cNvSpPr>
            <a:spLocks noGrp="1"/>
          </p:cNvSpPr>
          <p:nvPr>
            <p:ph idx="1"/>
          </p:nvPr>
        </p:nvSpPr>
        <p:spPr>
          <a:xfrm>
            <a:off x="457200" y="1447800"/>
            <a:ext cx="8305800" cy="4525963"/>
          </a:xfrm>
        </p:spPr>
        <p:txBody>
          <a:bodyPr/>
          <a:lstStyle/>
          <a:p>
            <a:r>
              <a:rPr lang="zh-CN" altLang="en-US" dirty="0" smtClean="0">
                <a:latin typeface="Adobe Caslon Pro"/>
                <a:ea typeface="楷体" pitchFamily="49" charset="-122"/>
              </a:rPr>
              <a:t>深度学习：一种基于无监督特征学习和特征层次结构的学习方法</a:t>
            </a:r>
          </a:p>
          <a:p>
            <a:pPr lvl="1">
              <a:buFont typeface="Arial" charset="0"/>
              <a:buNone/>
            </a:pPr>
            <a:endParaRPr lang="en-US" altLang="zh-CN" dirty="0" smtClean="0">
              <a:latin typeface="Adobe Caslon Pro"/>
              <a:ea typeface="楷体" pitchFamily="49" charset="-122"/>
            </a:endParaRPr>
          </a:p>
          <a:p>
            <a:r>
              <a:rPr lang="zh-CN" altLang="en-US" dirty="0" smtClean="0">
                <a:latin typeface="Adobe Caslon Pro"/>
                <a:ea typeface="楷体" pitchFamily="49" charset="-122"/>
              </a:rPr>
              <a:t>可能的的名称：</a:t>
            </a:r>
          </a:p>
          <a:p>
            <a:pPr lvl="1"/>
            <a:r>
              <a:rPr lang="zh-CN" altLang="en-US" dirty="0" smtClean="0">
                <a:latin typeface="Adobe Caslon Pro"/>
                <a:ea typeface="楷体" pitchFamily="49" charset="-122"/>
              </a:rPr>
              <a:t>深度学习</a:t>
            </a:r>
          </a:p>
          <a:p>
            <a:pPr lvl="1"/>
            <a:r>
              <a:rPr lang="zh-CN" altLang="en-US" dirty="0" smtClean="0">
                <a:latin typeface="Adobe Caslon Pro"/>
                <a:ea typeface="楷体" pitchFamily="49" charset="-122"/>
              </a:rPr>
              <a:t>特征学习</a:t>
            </a:r>
          </a:p>
          <a:p>
            <a:pPr lvl="1"/>
            <a:r>
              <a:rPr lang="zh-CN" altLang="en-US" dirty="0" smtClean="0">
                <a:latin typeface="Adobe Caslon Pro"/>
                <a:ea typeface="楷体" pitchFamily="49" charset="-122"/>
              </a:rPr>
              <a:t>无监督特征学习</a:t>
            </a:r>
          </a:p>
          <a:p>
            <a:pPr lvl="1">
              <a:buFont typeface="Arial" charset="0"/>
              <a:buNone/>
            </a:pPr>
            <a:endParaRPr lang="en-US" altLang="zh-CN" dirty="0" smtClean="0">
              <a:latin typeface="Adobe Caslon Pro"/>
              <a:ea typeface="楷体" pitchFamily="49" charset="-122"/>
            </a:endParaRP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480558"/>
            <a:ext cx="8115300" cy="4572000"/>
          </a:xfrm>
          <a:prstGeom prst="rect">
            <a:avLst/>
          </a:prstGeom>
        </p:spPr>
      </p:pic>
    </p:spTree>
    <p:extLst>
      <p:ext uri="{BB962C8B-B14F-4D97-AF65-F5344CB8AC3E}">
        <p14:creationId xmlns:p14="http://schemas.microsoft.com/office/powerpoint/2010/main" val="29470189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6322" name="Rectangle 3"/>
          <p:cNvSpPr>
            <a:spLocks noGrp="1"/>
          </p:cNvSpPr>
          <p:nvPr>
            <p:ph type="body" idx="1"/>
          </p:nvPr>
        </p:nvSpPr>
        <p:spPr>
          <a:xfrm>
            <a:off x="228600" y="1066800"/>
            <a:ext cx="8915400" cy="5791200"/>
          </a:xfrm>
        </p:spPr>
        <p:txBody>
          <a:bodyPr/>
          <a:lstStyle/>
          <a:p>
            <a:pPr>
              <a:lnSpc>
                <a:spcPct val="80000"/>
              </a:lnSpc>
            </a:pPr>
            <a:r>
              <a:rPr lang="zh-CN" altLang="en-US" sz="2800" smtClean="0">
                <a:latin typeface="楷体" pitchFamily="49" charset="-122"/>
                <a:ea typeface="楷体" pitchFamily="49" charset="-122"/>
              </a:rPr>
              <a:t>限制波尔兹曼机（</a:t>
            </a:r>
            <a:r>
              <a:rPr lang="en-US" altLang="zh-CN" sz="2800" smtClean="0">
                <a:latin typeface="楷体" pitchFamily="49" charset="-122"/>
                <a:ea typeface="楷体" pitchFamily="49" charset="-122"/>
              </a:rPr>
              <a:t>Restricted Boltzmann Machine</a:t>
            </a:r>
            <a:r>
              <a:rPr lang="zh-CN" altLang="en-US" sz="2800" smtClean="0">
                <a:latin typeface="楷体" pitchFamily="49" charset="-122"/>
                <a:ea typeface="楷体" pitchFamily="49" charset="-122"/>
              </a:rPr>
              <a:t>）</a:t>
            </a:r>
          </a:p>
          <a:p>
            <a:pPr>
              <a:lnSpc>
                <a:spcPct val="80000"/>
              </a:lnSpc>
            </a:pPr>
            <a:endParaRPr lang="zh-CN" altLang="en-US" sz="28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r>
              <a:rPr lang="zh-CN" altLang="en-US" sz="2400" smtClean="0">
                <a:solidFill>
                  <a:srgbClr val="FF0000"/>
                </a:solidFill>
                <a:latin typeface="楷体" pitchFamily="49" charset="-122"/>
                <a:ea typeface="楷体" pitchFamily="49" charset="-122"/>
              </a:rPr>
              <a:t>定义：</a:t>
            </a:r>
            <a:r>
              <a:rPr lang="zh-CN" altLang="en-US" sz="2400" smtClean="0">
                <a:latin typeface="楷体" pitchFamily="49" charset="-122"/>
                <a:ea typeface="楷体" pitchFamily="49" charset="-122"/>
              </a:rPr>
              <a:t>假设有一个二部图，同层节点之间没有链接，一层是可视层，即输入数据层（</a:t>
            </a:r>
            <a:r>
              <a:rPr lang="en-US" altLang="zh-CN" sz="2400" smtClean="0">
                <a:latin typeface="楷体" pitchFamily="49" charset="-122"/>
                <a:ea typeface="楷体" pitchFamily="49" charset="-122"/>
              </a:rPr>
              <a:t>v)</a:t>
            </a:r>
            <a:r>
              <a:rPr lang="zh-CN" altLang="en-US" sz="2400" smtClean="0">
                <a:latin typeface="楷体" pitchFamily="49" charset="-122"/>
                <a:ea typeface="楷体" pitchFamily="49" charset="-122"/>
              </a:rPr>
              <a:t>，一层是隐藏层</a:t>
            </a:r>
            <a:r>
              <a:rPr lang="en-US" altLang="zh-CN" sz="2400" smtClean="0">
                <a:latin typeface="楷体" pitchFamily="49" charset="-122"/>
                <a:ea typeface="楷体" pitchFamily="49" charset="-122"/>
              </a:rPr>
              <a:t>(h)</a:t>
            </a:r>
            <a:r>
              <a:rPr lang="zh-CN" altLang="en-US" sz="2400" smtClean="0">
                <a:latin typeface="楷体" pitchFamily="49" charset="-122"/>
                <a:ea typeface="楷体" pitchFamily="49" charset="-122"/>
              </a:rPr>
              <a:t>，如果假设所有的节点都是随机二值（ </a:t>
            </a:r>
            <a:r>
              <a:rPr lang="en-US" altLang="zh-CN" sz="2400" smtClean="0">
                <a:latin typeface="楷体" pitchFamily="49" charset="-122"/>
                <a:ea typeface="楷体" pitchFamily="49" charset="-122"/>
              </a:rPr>
              <a:t>0</a:t>
            </a:r>
            <a:r>
              <a:rPr lang="zh-CN" altLang="en-US" sz="2400" smtClean="0">
                <a:latin typeface="楷体" pitchFamily="49" charset="-122"/>
                <a:ea typeface="楷体" pitchFamily="49" charset="-122"/>
              </a:rPr>
              <a:t>，</a:t>
            </a:r>
            <a:r>
              <a:rPr lang="en-US" altLang="zh-CN" sz="2400" smtClean="0">
                <a:latin typeface="楷体" pitchFamily="49" charset="-122"/>
                <a:ea typeface="楷体" pitchFamily="49" charset="-122"/>
              </a:rPr>
              <a:t>1</a:t>
            </a:r>
            <a:r>
              <a:rPr lang="zh-CN" altLang="en-US" sz="2400" smtClean="0">
                <a:latin typeface="楷体" pitchFamily="49" charset="-122"/>
                <a:ea typeface="楷体" pitchFamily="49" charset="-122"/>
              </a:rPr>
              <a:t>值）变量节点，同时假设全概率分布</a:t>
            </a:r>
            <a:r>
              <a:rPr lang="en-US" altLang="zh-CN" sz="2400" smtClean="0">
                <a:latin typeface="楷体" pitchFamily="49" charset="-122"/>
                <a:ea typeface="楷体" pitchFamily="49" charset="-122"/>
              </a:rPr>
              <a:t>p(v,h)</a:t>
            </a:r>
            <a:r>
              <a:rPr lang="zh-CN" altLang="en-US" sz="2400" smtClean="0">
                <a:latin typeface="楷体" pitchFamily="49" charset="-122"/>
                <a:ea typeface="楷体" pitchFamily="49" charset="-122"/>
              </a:rPr>
              <a:t>满足</a:t>
            </a:r>
            <a:r>
              <a:rPr lang="en-US" altLang="zh-CN" sz="2400" smtClean="0">
                <a:latin typeface="楷体" pitchFamily="49" charset="-122"/>
                <a:ea typeface="楷体" pitchFamily="49" charset="-122"/>
              </a:rPr>
              <a:t>Boltzmann </a:t>
            </a:r>
            <a:r>
              <a:rPr lang="zh-CN" altLang="en-US" sz="2400" smtClean="0">
                <a:latin typeface="楷体" pitchFamily="49" charset="-122"/>
                <a:ea typeface="楷体" pitchFamily="49" charset="-122"/>
              </a:rPr>
              <a:t>分布，我们称这个模型是</a:t>
            </a:r>
            <a:r>
              <a:rPr lang="en-US" altLang="zh-CN" sz="2400" smtClean="0">
                <a:latin typeface="楷体" pitchFamily="49" charset="-122"/>
                <a:ea typeface="楷体" pitchFamily="49" charset="-122"/>
              </a:rPr>
              <a:t>Restricted BoltzmannMachine (RBM)</a:t>
            </a:r>
            <a:r>
              <a:rPr lang="zh-CN" altLang="en-US" sz="2400" smtClean="0">
                <a:latin typeface="楷体" pitchFamily="49" charset="-122"/>
                <a:ea typeface="楷体" pitchFamily="49" charset="-122"/>
              </a:rPr>
              <a:t>。</a:t>
            </a:r>
          </a:p>
        </p:txBody>
      </p:sp>
      <p:pic>
        <p:nvPicPr>
          <p:cNvPr id="56323" name="Picture 4"/>
          <p:cNvPicPr>
            <a:picLocks noChangeAspect="1" noChangeArrowheads="1"/>
          </p:cNvPicPr>
          <p:nvPr/>
        </p:nvPicPr>
        <p:blipFill>
          <a:blip r:embed="rId2"/>
          <a:srcRect l="27525" t="39583" r="39677" b="12500"/>
          <a:stretch>
            <a:fillRect/>
          </a:stretch>
        </p:blipFill>
        <p:spPr bwMode="auto">
          <a:xfrm>
            <a:off x="2152650" y="1624013"/>
            <a:ext cx="4267200" cy="3505200"/>
          </a:xfrm>
          <a:prstGeom prst="rect">
            <a:avLst/>
          </a:prstGeom>
          <a:noFill/>
          <a:ln w="9525">
            <a:noFill/>
            <a:miter lim="800000"/>
            <a:headEnd/>
            <a:tailEnd/>
          </a:ln>
        </p:spPr>
      </p:pic>
      <p:cxnSp>
        <p:nvCxnSpPr>
          <p:cNvPr id="4" name="Straight Connector 3"/>
          <p:cNvCxnSpPr/>
          <p:nvPr/>
        </p:nvCxnSpPr>
        <p:spPr>
          <a:xfrm>
            <a:off x="304800" y="104298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7346" name="Rectangle 3"/>
          <p:cNvSpPr>
            <a:spLocks noGrp="1"/>
          </p:cNvSpPr>
          <p:nvPr>
            <p:ph type="body" idx="1"/>
          </p:nvPr>
        </p:nvSpPr>
        <p:spPr>
          <a:xfrm>
            <a:off x="457200" y="1600200"/>
            <a:ext cx="8915400" cy="4525963"/>
          </a:xfrm>
        </p:spPr>
        <p:txBody>
          <a:bodyPr/>
          <a:lstStyle/>
          <a:p>
            <a:r>
              <a:rPr lang="zh-CN" altLang="en-US" sz="2800" smtClean="0">
                <a:latin typeface="楷体" pitchFamily="49" charset="-122"/>
                <a:ea typeface="楷体" pitchFamily="49" charset="-122"/>
              </a:rPr>
              <a:t>限制波尔兹曼机（</a:t>
            </a:r>
            <a:r>
              <a:rPr lang="en-US" altLang="zh-CN" sz="2800" smtClean="0">
                <a:latin typeface="楷体" pitchFamily="49" charset="-122"/>
                <a:ea typeface="楷体" pitchFamily="49" charset="-122"/>
              </a:rPr>
              <a:t>Restricted Boltzmann Machine</a:t>
            </a:r>
            <a:r>
              <a:rPr lang="zh-CN" altLang="en-US" sz="2800" smtClean="0">
                <a:latin typeface="楷体" pitchFamily="49" charset="-122"/>
                <a:ea typeface="楷体" pitchFamily="49" charset="-122"/>
              </a:rPr>
              <a:t>）</a:t>
            </a: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r>
              <a:rPr lang="zh-CN" altLang="en-US" sz="2800" smtClean="0">
                <a:solidFill>
                  <a:srgbClr val="FF0000"/>
                </a:solidFill>
                <a:latin typeface="楷体" pitchFamily="49" charset="-122"/>
                <a:ea typeface="楷体" pitchFamily="49" charset="-122"/>
              </a:rPr>
              <a:t>限制波尔兹曼机（</a:t>
            </a:r>
            <a:r>
              <a:rPr lang="en-US" altLang="zh-CN" sz="2800" smtClean="0">
                <a:solidFill>
                  <a:srgbClr val="FF0000"/>
                </a:solidFill>
                <a:latin typeface="楷体" pitchFamily="49" charset="-122"/>
                <a:ea typeface="楷体" pitchFamily="49" charset="-122"/>
              </a:rPr>
              <a:t>RBM</a:t>
            </a:r>
            <a:r>
              <a:rPr lang="zh-CN" altLang="en-US" sz="2800" smtClean="0">
                <a:solidFill>
                  <a:srgbClr val="FF0000"/>
                </a:solidFill>
                <a:latin typeface="楷体" pitchFamily="49" charset="-122"/>
                <a:ea typeface="楷体" pitchFamily="49" charset="-122"/>
              </a:rPr>
              <a:t>）是一种深度学习模型。</a:t>
            </a:r>
          </a:p>
          <a:p>
            <a:endParaRPr lang="zh-CN" altLang="en-US" sz="2800" smtClean="0">
              <a:latin typeface="楷体" pitchFamily="49" charset="-122"/>
              <a:ea typeface="楷体" pitchFamily="49" charset="-122"/>
            </a:endParaRPr>
          </a:p>
        </p:txBody>
      </p:sp>
      <p:pic>
        <p:nvPicPr>
          <p:cNvPr id="57347" name="Picture 4"/>
          <p:cNvPicPr>
            <a:picLocks noChangeAspect="1" noChangeArrowheads="1"/>
          </p:cNvPicPr>
          <p:nvPr/>
        </p:nvPicPr>
        <p:blipFill>
          <a:blip r:embed="rId2"/>
          <a:srcRect l="29283" t="52083" r="19766" b="17708"/>
          <a:stretch>
            <a:fillRect/>
          </a:stretch>
        </p:blipFill>
        <p:spPr bwMode="auto">
          <a:xfrm>
            <a:off x="1371600" y="2438400"/>
            <a:ext cx="6629400" cy="22098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8370" name="Rectangle 3"/>
          <p:cNvSpPr>
            <a:spLocks noGrp="1"/>
          </p:cNvSpPr>
          <p:nvPr>
            <p:ph type="body" idx="1"/>
          </p:nvPr>
        </p:nvSpPr>
        <p:spPr>
          <a:xfrm>
            <a:off x="457200" y="1600200"/>
            <a:ext cx="8991600" cy="4525963"/>
          </a:xfrm>
        </p:spPr>
        <p:txBody>
          <a:bodyPr/>
          <a:lstStyle/>
          <a:p>
            <a:r>
              <a:rPr lang="zh-CN" altLang="en-US" sz="2800" smtClean="0">
                <a:latin typeface="楷体" pitchFamily="49" charset="-122"/>
                <a:ea typeface="楷体" pitchFamily="49" charset="-122"/>
              </a:rPr>
              <a:t>限制波尔兹曼机（</a:t>
            </a:r>
            <a:r>
              <a:rPr lang="en-US" altLang="zh-CN" sz="2800" smtClean="0">
                <a:latin typeface="楷体" pitchFamily="49" charset="-122"/>
                <a:ea typeface="楷体" pitchFamily="49" charset="-122"/>
              </a:rPr>
              <a:t>Restricted Boltzmann Machine</a:t>
            </a:r>
            <a:r>
              <a:rPr lang="zh-CN" altLang="en-US" sz="2800" smtClean="0">
                <a:latin typeface="楷体" pitchFamily="49" charset="-122"/>
                <a:ea typeface="楷体" pitchFamily="49" charset="-122"/>
              </a:rPr>
              <a:t>）</a:t>
            </a:r>
          </a:p>
          <a:p>
            <a:pPr>
              <a:buFont typeface="Wingdings" pitchFamily="2" charset="2"/>
              <a:buChar char="ü"/>
            </a:pPr>
            <a:r>
              <a:rPr lang="zh-CN" altLang="en-US" sz="2800" smtClean="0">
                <a:latin typeface="楷体" pitchFamily="49" charset="-122"/>
                <a:ea typeface="楷体" pitchFamily="49" charset="-122"/>
              </a:rPr>
              <a:t>定义联合组态（</a:t>
            </a:r>
            <a:r>
              <a:rPr lang="en-US" altLang="zh-CN" sz="2800" smtClean="0">
                <a:latin typeface="楷体" pitchFamily="49" charset="-122"/>
                <a:ea typeface="楷体" pitchFamily="49" charset="-122"/>
              </a:rPr>
              <a:t>jointconfiguration</a:t>
            </a:r>
            <a:r>
              <a:rPr lang="zh-CN" altLang="en-US" sz="2800" smtClean="0">
                <a:latin typeface="楷体" pitchFamily="49" charset="-122"/>
                <a:ea typeface="楷体" pitchFamily="49" charset="-122"/>
              </a:rPr>
              <a:t>）能量：</a:t>
            </a:r>
          </a:p>
          <a:p>
            <a:pPr>
              <a:buFont typeface="Wingdings" pitchFamily="2" charset="2"/>
              <a:buChar char="ü"/>
            </a:pPr>
            <a:endParaRPr lang="zh-CN" altLang="en-US" sz="2800" smtClean="0">
              <a:latin typeface="楷体" pitchFamily="49" charset="-122"/>
              <a:ea typeface="楷体" pitchFamily="49" charset="-122"/>
            </a:endParaRPr>
          </a:p>
          <a:p>
            <a:pPr>
              <a:buFont typeface="Wingdings" pitchFamily="2" charset="2"/>
              <a:buChar char="ü"/>
            </a:pPr>
            <a:endParaRPr lang="zh-CN" altLang="en-US" sz="2800" smtClean="0">
              <a:latin typeface="楷体" pitchFamily="49" charset="-122"/>
              <a:ea typeface="楷体" pitchFamily="49" charset="-122"/>
            </a:endParaRPr>
          </a:p>
          <a:p>
            <a:pPr>
              <a:buFont typeface="Wingdings" pitchFamily="2" charset="2"/>
              <a:buChar char="ü"/>
            </a:pPr>
            <a:endParaRPr lang="zh-CN" altLang="en-US" sz="2800" smtClean="0">
              <a:latin typeface="楷体" pitchFamily="49" charset="-122"/>
              <a:ea typeface="楷体" pitchFamily="49" charset="-122"/>
            </a:endParaRPr>
          </a:p>
          <a:p>
            <a:pPr>
              <a:buFont typeface="Wingdings" pitchFamily="2" charset="2"/>
              <a:buChar char="ü"/>
            </a:pPr>
            <a:r>
              <a:rPr lang="zh-CN" altLang="en-US" sz="2800" smtClean="0">
                <a:latin typeface="楷体" pitchFamily="49" charset="-122"/>
                <a:ea typeface="楷体" pitchFamily="49" charset="-122"/>
              </a:rPr>
              <a:t>这样某个组态的联合概率分布可以通过</a:t>
            </a:r>
            <a:r>
              <a:rPr lang="en-US" altLang="zh-CN" sz="2800" smtClean="0">
                <a:latin typeface="楷体" pitchFamily="49" charset="-122"/>
                <a:ea typeface="楷体" pitchFamily="49" charset="-122"/>
              </a:rPr>
              <a:t>Boltzmann </a:t>
            </a:r>
            <a:r>
              <a:rPr lang="zh-CN" altLang="en-US" sz="2800" smtClean="0">
                <a:latin typeface="楷体" pitchFamily="49" charset="-122"/>
                <a:ea typeface="楷体" pitchFamily="49" charset="-122"/>
              </a:rPr>
              <a:t>分布和这个组态的能量来确定：</a:t>
            </a:r>
          </a:p>
        </p:txBody>
      </p:sp>
      <p:pic>
        <p:nvPicPr>
          <p:cNvPr id="58371" name="Picture 4"/>
          <p:cNvPicPr>
            <a:picLocks noChangeAspect="1" noChangeArrowheads="1"/>
          </p:cNvPicPr>
          <p:nvPr/>
        </p:nvPicPr>
        <p:blipFill>
          <a:blip r:embed="rId2"/>
          <a:srcRect l="29283" t="61458" r="25623" b="23959"/>
          <a:stretch>
            <a:fillRect/>
          </a:stretch>
        </p:blipFill>
        <p:spPr bwMode="auto">
          <a:xfrm>
            <a:off x="990600" y="2743200"/>
            <a:ext cx="5867400" cy="1066800"/>
          </a:xfrm>
          <a:prstGeom prst="rect">
            <a:avLst/>
          </a:prstGeom>
          <a:noFill/>
          <a:ln w="9525">
            <a:noFill/>
            <a:miter lim="800000"/>
            <a:headEnd/>
            <a:tailEnd/>
          </a:ln>
        </p:spPr>
      </p:pic>
      <p:pic>
        <p:nvPicPr>
          <p:cNvPr id="58372" name="Picture 5"/>
          <p:cNvPicPr>
            <a:picLocks noChangeAspect="1" noChangeArrowheads="1"/>
          </p:cNvPicPr>
          <p:nvPr/>
        </p:nvPicPr>
        <p:blipFill>
          <a:blip r:embed="rId3"/>
          <a:srcRect l="28697" t="66667" r="19180" b="15625"/>
          <a:stretch>
            <a:fillRect/>
          </a:stretch>
        </p:blipFill>
        <p:spPr bwMode="auto">
          <a:xfrm>
            <a:off x="990600" y="5257800"/>
            <a:ext cx="6781800" cy="12954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9394" name="Rectangle 3"/>
          <p:cNvSpPr>
            <a:spLocks noGrp="1"/>
          </p:cNvSpPr>
          <p:nvPr>
            <p:ph type="body" idx="1"/>
          </p:nvPr>
        </p:nvSpPr>
        <p:spPr>
          <a:xfrm>
            <a:off x="762000" y="1600200"/>
            <a:ext cx="9144000" cy="4525963"/>
          </a:xfrm>
        </p:spPr>
        <p:txBody>
          <a:bodyPr/>
          <a:lstStyle/>
          <a:p>
            <a:r>
              <a:rPr lang="zh-CN" altLang="en-US" sz="2800" smtClean="0">
                <a:latin typeface="楷体" pitchFamily="49" charset="-122"/>
                <a:ea typeface="楷体" pitchFamily="49" charset="-122"/>
              </a:rPr>
              <a:t>限制波尔兹曼机（</a:t>
            </a:r>
            <a:r>
              <a:rPr lang="en-US" altLang="zh-CN" sz="2800" smtClean="0">
                <a:latin typeface="楷体" pitchFamily="49" charset="-122"/>
                <a:ea typeface="楷体" pitchFamily="49" charset="-122"/>
              </a:rPr>
              <a:t>Restricted Boltzmann Machine</a:t>
            </a:r>
            <a:r>
              <a:rPr lang="zh-CN" altLang="en-US" sz="2800" smtClean="0">
                <a:latin typeface="楷体" pitchFamily="49" charset="-122"/>
                <a:ea typeface="楷体" pitchFamily="49" charset="-122"/>
              </a:rPr>
              <a:t>）</a:t>
            </a:r>
          </a:p>
          <a:p>
            <a:pPr>
              <a:buFont typeface="Wingdings" pitchFamily="2" charset="2"/>
              <a:buChar char="ü"/>
            </a:pPr>
            <a:r>
              <a:rPr lang="zh-CN" altLang="en-US" sz="2800" smtClean="0">
                <a:latin typeface="楷体" pitchFamily="49" charset="-122"/>
                <a:ea typeface="楷体" pitchFamily="49" charset="-122"/>
              </a:rPr>
              <a:t>给定隐层</a:t>
            </a:r>
            <a:r>
              <a:rPr lang="en-US" altLang="zh-CN" sz="2800" smtClean="0">
                <a:latin typeface="楷体" pitchFamily="49" charset="-122"/>
                <a:ea typeface="楷体" pitchFamily="49" charset="-122"/>
              </a:rPr>
              <a:t>h</a:t>
            </a:r>
            <a:r>
              <a:rPr lang="zh-CN" altLang="en-US" sz="2800" smtClean="0">
                <a:latin typeface="楷体" pitchFamily="49" charset="-122"/>
                <a:ea typeface="楷体" pitchFamily="49" charset="-122"/>
              </a:rPr>
              <a:t>的基础上，可视层的概率确定：</a:t>
            </a:r>
          </a:p>
          <a:p>
            <a:pPr>
              <a:buFont typeface="Wingdings" pitchFamily="2" charset="2"/>
              <a:buChar char="ü"/>
            </a:pPr>
            <a:endParaRPr lang="zh-CN" altLang="en-US" sz="2800" smtClean="0">
              <a:latin typeface="楷体" pitchFamily="49" charset="-122"/>
              <a:ea typeface="楷体" pitchFamily="49" charset="-122"/>
            </a:endParaRPr>
          </a:p>
          <a:p>
            <a:pPr>
              <a:buFont typeface="Wingdings" pitchFamily="2" charset="2"/>
              <a:buChar char="ü"/>
            </a:pPr>
            <a:endParaRPr lang="zh-CN" altLang="en-US" sz="2800" smtClean="0">
              <a:latin typeface="楷体" pitchFamily="49" charset="-122"/>
              <a:ea typeface="楷体" pitchFamily="49" charset="-122"/>
            </a:endParaRPr>
          </a:p>
          <a:p>
            <a:pPr>
              <a:buFont typeface="Wingdings" pitchFamily="2" charset="2"/>
              <a:buNone/>
            </a:pPr>
            <a:r>
              <a:rPr lang="zh-CN" altLang="en-US" sz="2400" smtClean="0">
                <a:latin typeface="楷体" pitchFamily="49" charset="-122"/>
                <a:ea typeface="楷体" pitchFamily="49" charset="-122"/>
              </a:rPr>
              <a:t>  （可视层节点之间是条件独立的）</a:t>
            </a:r>
          </a:p>
          <a:p>
            <a:pPr>
              <a:buFont typeface="Wingdings" pitchFamily="2" charset="2"/>
              <a:buChar char="ü"/>
            </a:pPr>
            <a:r>
              <a:rPr lang="zh-CN" altLang="en-US" sz="2800" smtClean="0">
                <a:latin typeface="楷体" pitchFamily="49" charset="-122"/>
                <a:ea typeface="楷体" pitchFamily="49" charset="-122"/>
              </a:rPr>
              <a:t>给定可视层</a:t>
            </a:r>
            <a:r>
              <a:rPr lang="en-US" altLang="zh-CN" sz="2800" smtClean="0">
                <a:latin typeface="楷体" pitchFamily="49" charset="-122"/>
                <a:ea typeface="楷体" pitchFamily="49" charset="-122"/>
              </a:rPr>
              <a:t>v</a:t>
            </a:r>
            <a:r>
              <a:rPr lang="zh-CN" altLang="en-US" sz="2800" smtClean="0">
                <a:latin typeface="楷体" pitchFamily="49" charset="-122"/>
                <a:ea typeface="楷体" pitchFamily="49" charset="-122"/>
              </a:rPr>
              <a:t>的基础上，隐层的概率确定：</a:t>
            </a:r>
          </a:p>
        </p:txBody>
      </p:sp>
      <p:pic>
        <p:nvPicPr>
          <p:cNvPr id="59395" name="Picture 4"/>
          <p:cNvPicPr>
            <a:picLocks noChangeAspect="1" noChangeArrowheads="1"/>
          </p:cNvPicPr>
          <p:nvPr/>
        </p:nvPicPr>
        <p:blipFill>
          <a:blip r:embed="rId2"/>
          <a:srcRect l="28697" t="69792" r="19766" b="19791"/>
          <a:stretch>
            <a:fillRect/>
          </a:stretch>
        </p:blipFill>
        <p:spPr bwMode="auto">
          <a:xfrm>
            <a:off x="866775" y="2667000"/>
            <a:ext cx="8048625" cy="838200"/>
          </a:xfrm>
          <a:prstGeom prst="rect">
            <a:avLst/>
          </a:prstGeom>
          <a:noFill/>
          <a:ln w="9525">
            <a:noFill/>
            <a:miter lim="800000"/>
            <a:headEnd/>
            <a:tailEnd/>
          </a:ln>
        </p:spPr>
      </p:pic>
      <p:pic>
        <p:nvPicPr>
          <p:cNvPr id="59396" name="Picture 5"/>
          <p:cNvPicPr>
            <a:picLocks noChangeAspect="1" noChangeArrowheads="1"/>
          </p:cNvPicPr>
          <p:nvPr/>
        </p:nvPicPr>
        <p:blipFill>
          <a:blip r:embed="rId3"/>
          <a:srcRect l="28111" t="25000" r="50220" b="63541"/>
          <a:stretch>
            <a:fillRect/>
          </a:stretch>
        </p:blipFill>
        <p:spPr bwMode="auto">
          <a:xfrm>
            <a:off x="914400" y="4800600"/>
            <a:ext cx="2819400" cy="762000"/>
          </a:xfrm>
          <a:prstGeom prst="rect">
            <a:avLst/>
          </a:prstGeom>
          <a:noFill/>
          <a:ln w="9525">
            <a:noFill/>
            <a:miter lim="800000"/>
            <a:headEnd/>
            <a:tailEnd/>
          </a:ln>
        </p:spPr>
      </p:pic>
      <p:pic>
        <p:nvPicPr>
          <p:cNvPr id="59397" name="Picture 6"/>
          <p:cNvPicPr>
            <a:picLocks noChangeAspect="1" noChangeArrowheads="1"/>
          </p:cNvPicPr>
          <p:nvPr/>
        </p:nvPicPr>
        <p:blipFill>
          <a:blip r:embed="rId3"/>
          <a:srcRect l="28111" t="51042" r="32065" b="38541"/>
          <a:stretch>
            <a:fillRect/>
          </a:stretch>
        </p:blipFill>
        <p:spPr bwMode="auto">
          <a:xfrm>
            <a:off x="3700463" y="4800600"/>
            <a:ext cx="5181600" cy="7620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深度学习的具体模型及方法</a:t>
            </a:r>
          </a:p>
        </p:txBody>
      </p:sp>
      <p:sp>
        <p:nvSpPr>
          <p:cNvPr id="60418" name="Rectangle 3"/>
          <p:cNvSpPr>
            <a:spLocks noGrp="1"/>
          </p:cNvSpPr>
          <p:nvPr>
            <p:ph type="body" idx="1"/>
          </p:nvPr>
        </p:nvSpPr>
        <p:spPr>
          <a:xfrm>
            <a:off x="457200" y="1600200"/>
            <a:ext cx="9067800" cy="5486400"/>
          </a:xfrm>
        </p:spPr>
        <p:txBody>
          <a:bodyPr/>
          <a:lstStyle/>
          <a:p>
            <a:r>
              <a:rPr lang="zh-CN" altLang="en-US" sz="2800" smtClean="0">
                <a:latin typeface="楷体" pitchFamily="49" charset="-122"/>
                <a:ea typeface="楷体" pitchFamily="49" charset="-122"/>
              </a:rPr>
              <a:t>限制波尔兹曼机（</a:t>
            </a:r>
            <a:r>
              <a:rPr lang="en-US" altLang="zh-CN" sz="2800" smtClean="0">
                <a:latin typeface="楷体" pitchFamily="49" charset="-122"/>
                <a:ea typeface="楷体" pitchFamily="49" charset="-122"/>
              </a:rPr>
              <a:t>Restricted Boltzmann Machine</a:t>
            </a:r>
            <a:r>
              <a:rPr lang="zh-CN" altLang="en-US" sz="2800" smtClean="0">
                <a:latin typeface="楷体" pitchFamily="49" charset="-122"/>
                <a:ea typeface="楷体" pitchFamily="49" charset="-122"/>
              </a:rPr>
              <a:t>）</a:t>
            </a:r>
          </a:p>
          <a:p>
            <a:pPr>
              <a:buFont typeface="Arial" charset="0"/>
              <a:buNone/>
            </a:pPr>
            <a:r>
              <a:rPr lang="zh-CN" altLang="en-US" sz="2400" smtClean="0">
                <a:latin typeface="楷体" pitchFamily="49" charset="-122"/>
                <a:ea typeface="楷体" pitchFamily="49" charset="-122"/>
              </a:rPr>
              <a:t>  </a:t>
            </a:r>
            <a:r>
              <a:rPr lang="zh-CN" altLang="en-US" sz="2400" b="1" u="sng" smtClean="0">
                <a:latin typeface="楷体" pitchFamily="49" charset="-122"/>
                <a:ea typeface="楷体" pitchFamily="49" charset="-122"/>
              </a:rPr>
              <a:t>待求问题</a:t>
            </a:r>
            <a:r>
              <a:rPr lang="zh-CN" altLang="en-US" sz="2400" smtClean="0">
                <a:latin typeface="楷体" pitchFamily="49" charset="-122"/>
                <a:ea typeface="楷体" pitchFamily="49" charset="-122"/>
              </a:rPr>
              <a:t>：给定一个满足独立同分布的样本集：</a:t>
            </a:r>
            <a:r>
              <a:rPr lang="en-US" altLang="zh-CN" sz="2400" smtClean="0">
                <a:latin typeface="楷体" pitchFamily="49" charset="-122"/>
                <a:ea typeface="楷体" pitchFamily="49" charset="-122"/>
              </a:rPr>
              <a:t>D={</a:t>
            </a:r>
            <a:r>
              <a:rPr lang="en-US" altLang="zh-CN" sz="2400" b="1" smtClean="0">
                <a:latin typeface="楷体" pitchFamily="49" charset="-122"/>
                <a:ea typeface="楷体" pitchFamily="49" charset="-122"/>
              </a:rPr>
              <a:t>v</a:t>
            </a:r>
            <a:r>
              <a:rPr lang="en-US" altLang="zh-CN" sz="2400" smtClean="0">
                <a:latin typeface="楷体" pitchFamily="49" charset="-122"/>
                <a:ea typeface="楷体" pitchFamily="49" charset="-122"/>
              </a:rPr>
              <a:t>(1),</a:t>
            </a:r>
            <a:r>
              <a:rPr lang="en-US" altLang="zh-CN" sz="2400" b="1" smtClean="0">
                <a:latin typeface="楷体" pitchFamily="49" charset="-122"/>
                <a:ea typeface="楷体" pitchFamily="49" charset="-122"/>
              </a:rPr>
              <a:t> v</a:t>
            </a:r>
            <a:r>
              <a:rPr lang="en-US" altLang="zh-CN" sz="2400" smtClean="0">
                <a:latin typeface="楷体" pitchFamily="49" charset="-122"/>
                <a:ea typeface="楷体" pitchFamily="49" charset="-122"/>
              </a:rPr>
              <a:t>(2),…,</a:t>
            </a:r>
            <a:r>
              <a:rPr lang="en-US" altLang="zh-CN" sz="2400" b="1" smtClean="0">
                <a:latin typeface="楷体" pitchFamily="49" charset="-122"/>
                <a:ea typeface="楷体" pitchFamily="49" charset="-122"/>
              </a:rPr>
              <a:t> v</a:t>
            </a:r>
            <a:r>
              <a:rPr lang="en-US" altLang="zh-CN" sz="2400" smtClean="0">
                <a:latin typeface="楷体" pitchFamily="49" charset="-122"/>
                <a:ea typeface="楷体" pitchFamily="49" charset="-122"/>
              </a:rPr>
              <a:t>(N)}</a:t>
            </a:r>
            <a:r>
              <a:rPr lang="zh-CN" altLang="en-US" sz="2400" smtClean="0">
                <a:latin typeface="楷体" pitchFamily="49" charset="-122"/>
                <a:ea typeface="楷体" pitchFamily="49" charset="-122"/>
              </a:rPr>
              <a:t>，需要学习模型参数</a:t>
            </a:r>
            <a:r>
              <a:rPr lang="en-US" altLang="zh-CN" sz="2400" smtClean="0">
                <a:latin typeface="楷体" pitchFamily="49" charset="-122"/>
                <a:ea typeface="楷体" pitchFamily="49" charset="-122"/>
              </a:rPr>
              <a:t>θ={W,a,b}</a:t>
            </a:r>
            <a:r>
              <a:rPr lang="zh-CN" altLang="en-US" sz="2400" smtClean="0">
                <a:latin typeface="楷体" pitchFamily="49" charset="-122"/>
                <a:ea typeface="楷体" pitchFamily="49" charset="-122"/>
              </a:rPr>
              <a:t>。</a:t>
            </a:r>
          </a:p>
          <a:p>
            <a:pPr>
              <a:buFont typeface="Arial" charset="0"/>
              <a:buNone/>
            </a:pPr>
            <a:r>
              <a:rPr lang="zh-CN" altLang="en-US" sz="2400" b="1" smtClean="0">
                <a:latin typeface="楷体" pitchFamily="49" charset="-122"/>
                <a:ea typeface="楷体" pitchFamily="49" charset="-122"/>
              </a:rPr>
              <a:t>  </a:t>
            </a:r>
            <a:r>
              <a:rPr lang="zh-CN" altLang="en-US" sz="2400" b="1" u="sng" smtClean="0">
                <a:latin typeface="楷体" pitchFamily="49" charset="-122"/>
                <a:ea typeface="楷体" pitchFamily="49" charset="-122"/>
              </a:rPr>
              <a:t>求解</a:t>
            </a:r>
            <a:r>
              <a:rPr lang="zh-CN" altLang="en-US" sz="2400" b="1" smtClean="0">
                <a:latin typeface="楷体" pitchFamily="49" charset="-122"/>
                <a:ea typeface="楷体" pitchFamily="49" charset="-122"/>
              </a:rPr>
              <a:t>：</a:t>
            </a:r>
          </a:p>
          <a:p>
            <a:pPr>
              <a:buFont typeface="Arial" charset="0"/>
              <a:buNone/>
            </a:pPr>
            <a:r>
              <a:rPr lang="zh-CN" altLang="en-US" smtClean="0">
                <a:latin typeface="Adobe Caslon Pro"/>
                <a:ea typeface="宋体" charset="-122"/>
              </a:rPr>
              <a:t>  </a:t>
            </a:r>
            <a:r>
              <a:rPr lang="zh-CN" altLang="en-US" sz="2400" smtClean="0">
                <a:latin typeface="楷体" pitchFamily="49" charset="-122"/>
                <a:ea typeface="楷体" pitchFamily="49" charset="-122"/>
              </a:rPr>
              <a:t>最大似然估计：</a:t>
            </a:r>
          </a:p>
          <a:p>
            <a:pPr>
              <a:buFont typeface="Arial" charset="0"/>
              <a:buNone/>
            </a:pPr>
            <a:r>
              <a:rPr lang="zh-CN" altLang="en-US" sz="2400" smtClean="0">
                <a:latin typeface="楷体" pitchFamily="49" charset="-122"/>
                <a:ea typeface="楷体" pitchFamily="49" charset="-122"/>
              </a:rPr>
              <a:t> 我们需要选择一个参数，让我们当前的观测样本的概率最大</a:t>
            </a:r>
          </a:p>
          <a:p>
            <a:pPr>
              <a:buFont typeface="Arial" charset="0"/>
              <a:buNone/>
            </a:pPr>
            <a:r>
              <a:rPr lang="zh-CN" altLang="en-US" sz="2400" smtClean="0">
                <a:latin typeface="楷体" pitchFamily="49" charset="-122"/>
                <a:ea typeface="楷体" pitchFamily="49" charset="-122"/>
              </a:rPr>
              <a:t> 对最大对数似然函数求导，即可得到</a:t>
            </a:r>
            <a:r>
              <a:rPr lang="en-US" altLang="zh-CN" sz="2400" smtClean="0">
                <a:latin typeface="楷体" pitchFamily="49" charset="-122"/>
                <a:ea typeface="楷体" pitchFamily="49" charset="-122"/>
              </a:rPr>
              <a:t>L</a:t>
            </a:r>
            <a:r>
              <a:rPr lang="zh-CN" altLang="en-US" sz="2400" smtClean="0">
                <a:latin typeface="楷体" pitchFamily="49" charset="-122"/>
                <a:ea typeface="楷体" pitchFamily="49" charset="-122"/>
              </a:rPr>
              <a:t>最大时对应的参数</a:t>
            </a:r>
            <a:r>
              <a:rPr lang="en-US" altLang="zh-CN" sz="2400" smtClean="0">
                <a:latin typeface="楷体" pitchFamily="49" charset="-122"/>
                <a:ea typeface="楷体" pitchFamily="49" charset="-122"/>
              </a:rPr>
              <a:t>W</a:t>
            </a:r>
            <a:r>
              <a:rPr lang="zh-CN" altLang="en-US" sz="2400" smtClean="0">
                <a:latin typeface="楷体" pitchFamily="49" charset="-122"/>
                <a:ea typeface="楷体" pitchFamily="49" charset="-122"/>
              </a:rPr>
              <a:t>：</a:t>
            </a:r>
          </a:p>
          <a:p>
            <a:pPr>
              <a:buFont typeface="Arial" charset="0"/>
              <a:buNone/>
            </a:pPr>
            <a:endParaRPr lang="zh-CN" altLang="en-US" sz="2400" smtClean="0">
              <a:latin typeface="楷体" pitchFamily="49" charset="-122"/>
              <a:ea typeface="楷体" pitchFamily="49" charset="-122"/>
            </a:endParaRPr>
          </a:p>
          <a:p>
            <a:pPr>
              <a:buFont typeface="Arial" charset="0"/>
              <a:buNone/>
            </a:pPr>
            <a:endParaRPr lang="zh-CN" altLang="en-US" sz="2400" smtClean="0">
              <a:latin typeface="楷体" pitchFamily="49" charset="-122"/>
              <a:ea typeface="楷体" pitchFamily="49" charset="-122"/>
            </a:endParaRPr>
          </a:p>
          <a:p>
            <a:pPr>
              <a:buFont typeface="Arial" charset="0"/>
              <a:buNone/>
            </a:pPr>
            <a:endParaRPr lang="zh-CN" altLang="en-US" sz="2400" smtClean="0">
              <a:latin typeface="楷体" pitchFamily="49" charset="-122"/>
              <a:ea typeface="楷体" pitchFamily="49" charset="-122"/>
            </a:endParaRPr>
          </a:p>
          <a:p>
            <a:pPr>
              <a:buFont typeface="Wingdings" pitchFamily="2" charset="2"/>
              <a:buChar char="p"/>
            </a:pPr>
            <a:r>
              <a:rPr lang="zh-CN" altLang="en-US" sz="2400" smtClean="0">
                <a:latin typeface="楷体" pitchFamily="49" charset="-122"/>
                <a:ea typeface="楷体" pitchFamily="49" charset="-122"/>
              </a:rPr>
              <a:t>若隐藏层层数增加，可得到</a:t>
            </a:r>
            <a:r>
              <a:rPr lang="en-US" altLang="zh-CN" sz="2400" smtClean="0">
                <a:solidFill>
                  <a:srgbClr val="FF0000"/>
                </a:solidFill>
                <a:latin typeface="楷体" pitchFamily="49" charset="-122"/>
                <a:ea typeface="楷体" pitchFamily="49" charset="-122"/>
              </a:rPr>
              <a:t>Deep Boltzmann Machine(DBM)</a:t>
            </a:r>
            <a:endParaRPr lang="zh-CN" altLang="en-US" sz="2400" smtClean="0">
              <a:solidFill>
                <a:srgbClr val="FF0000"/>
              </a:solidFill>
              <a:latin typeface="楷体" pitchFamily="49" charset="-122"/>
              <a:ea typeface="楷体" pitchFamily="49" charset="-122"/>
            </a:endParaRPr>
          </a:p>
        </p:txBody>
      </p:sp>
      <p:pic>
        <p:nvPicPr>
          <p:cNvPr id="60419" name="Picture 4"/>
          <p:cNvPicPr>
            <a:picLocks noChangeAspect="1" noChangeArrowheads="1"/>
          </p:cNvPicPr>
          <p:nvPr/>
        </p:nvPicPr>
        <p:blipFill>
          <a:blip r:embed="rId2"/>
          <a:srcRect l="29283" t="48958" r="19766" b="33334"/>
          <a:stretch>
            <a:fillRect/>
          </a:stretch>
        </p:blipFill>
        <p:spPr bwMode="auto">
          <a:xfrm>
            <a:off x="2776538" y="3157538"/>
            <a:ext cx="4876800" cy="762000"/>
          </a:xfrm>
          <a:prstGeom prst="rect">
            <a:avLst/>
          </a:prstGeom>
          <a:noFill/>
          <a:ln w="9525">
            <a:noFill/>
            <a:miter lim="800000"/>
            <a:headEnd/>
            <a:tailEnd/>
          </a:ln>
        </p:spPr>
      </p:pic>
      <p:pic>
        <p:nvPicPr>
          <p:cNvPr id="60420" name="Picture 5"/>
          <p:cNvPicPr>
            <a:picLocks noChangeAspect="1" noChangeArrowheads="1"/>
          </p:cNvPicPr>
          <p:nvPr/>
        </p:nvPicPr>
        <p:blipFill>
          <a:blip r:embed="rId3"/>
          <a:srcRect l="28697" t="55208" r="19766" b="31250"/>
          <a:stretch>
            <a:fillRect/>
          </a:stretch>
        </p:blipFill>
        <p:spPr bwMode="auto">
          <a:xfrm>
            <a:off x="762000" y="4953000"/>
            <a:ext cx="6705600" cy="9906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1442" name="Rectangle 3"/>
          <p:cNvSpPr>
            <a:spLocks noGrp="1"/>
          </p:cNvSpPr>
          <p:nvPr>
            <p:ph type="body" idx="1"/>
          </p:nvPr>
        </p:nvSpPr>
        <p:spPr>
          <a:xfrm>
            <a:off x="457200" y="1371600"/>
            <a:ext cx="8229600" cy="4525963"/>
          </a:xfrm>
        </p:spPr>
        <p:txBody>
          <a:bodyPr/>
          <a:lstStyle/>
          <a:p>
            <a:r>
              <a:rPr lang="en-US" altLang="zh-CN" smtClean="0">
                <a:latin typeface="楷体" pitchFamily="49" charset="-122"/>
                <a:ea typeface="楷体" pitchFamily="49" charset="-122"/>
              </a:rPr>
              <a:t>Deep Boltzmann Machine(DBM)</a:t>
            </a:r>
            <a:endParaRPr lang="zh-CN" altLang="en-US" smtClean="0">
              <a:latin typeface="楷体" pitchFamily="49" charset="-122"/>
              <a:ea typeface="楷体" pitchFamily="49" charset="-122"/>
            </a:endParaRPr>
          </a:p>
        </p:txBody>
      </p:sp>
      <p:pic>
        <p:nvPicPr>
          <p:cNvPr id="61443" name="Picture 4"/>
          <p:cNvPicPr>
            <a:picLocks noChangeAspect="1" noChangeArrowheads="1"/>
          </p:cNvPicPr>
          <p:nvPr/>
        </p:nvPicPr>
        <p:blipFill>
          <a:blip r:embed="rId2"/>
          <a:srcRect/>
          <a:stretch>
            <a:fillRect/>
          </a:stretch>
        </p:blipFill>
        <p:spPr bwMode="auto">
          <a:xfrm>
            <a:off x="1314450" y="2209800"/>
            <a:ext cx="6076950" cy="4486275"/>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2466" name="Rectangle 3"/>
          <p:cNvSpPr>
            <a:spLocks noGrp="1"/>
          </p:cNvSpPr>
          <p:nvPr>
            <p:ph type="body" idx="1"/>
          </p:nvPr>
        </p:nvSpPr>
        <p:spPr/>
        <p:txBody>
          <a:bodyPr/>
          <a:lstStyle/>
          <a:p>
            <a:r>
              <a:rPr lang="zh-CN" altLang="en-US" sz="2800" smtClean="0">
                <a:latin typeface="楷体" pitchFamily="49" charset="-122"/>
                <a:ea typeface="楷体" pitchFamily="49" charset="-122"/>
              </a:rPr>
              <a:t>深信度网络（</a:t>
            </a:r>
            <a:r>
              <a:rPr lang="en-US" altLang="zh-CN" sz="2800" smtClean="0">
                <a:latin typeface="楷体" pitchFamily="49" charset="-122"/>
                <a:ea typeface="楷体" pitchFamily="49" charset="-122"/>
              </a:rPr>
              <a:t>Deep Belief Networks</a:t>
            </a:r>
            <a:r>
              <a:rPr lang="zh-CN" altLang="en-US" sz="2800" smtClean="0">
                <a:latin typeface="楷体" pitchFamily="49" charset="-122"/>
                <a:ea typeface="楷体" pitchFamily="49" charset="-122"/>
              </a:rPr>
              <a:t>）</a:t>
            </a:r>
          </a:p>
        </p:txBody>
      </p:sp>
      <p:pic>
        <p:nvPicPr>
          <p:cNvPr id="62467" name="Picture 4"/>
          <p:cNvPicPr>
            <a:picLocks noChangeAspect="1" noChangeArrowheads="1"/>
          </p:cNvPicPr>
          <p:nvPr/>
        </p:nvPicPr>
        <p:blipFill>
          <a:blip r:embed="rId2"/>
          <a:srcRect/>
          <a:stretch>
            <a:fillRect/>
          </a:stretch>
        </p:blipFill>
        <p:spPr bwMode="auto">
          <a:xfrm>
            <a:off x="990600" y="2362200"/>
            <a:ext cx="6667500" cy="3409950"/>
          </a:xfrm>
          <a:prstGeom prst="rect">
            <a:avLst/>
          </a:prstGeom>
          <a:noFill/>
          <a:ln w="9525">
            <a:noFill/>
            <a:miter lim="800000"/>
            <a:headEnd/>
            <a:tailEnd/>
          </a:ln>
        </p:spPr>
      </p:pic>
      <p:sp>
        <p:nvSpPr>
          <p:cNvPr id="62468" name="Rectangle 5"/>
          <p:cNvSpPr>
            <a:spLocks noChangeArrowheads="1"/>
          </p:cNvSpPr>
          <p:nvPr/>
        </p:nvSpPr>
        <p:spPr bwMode="auto">
          <a:xfrm>
            <a:off x="1143000" y="5942013"/>
            <a:ext cx="6629400" cy="915987"/>
          </a:xfrm>
          <a:prstGeom prst="rect">
            <a:avLst/>
          </a:prstGeom>
          <a:noFill/>
          <a:ln w="9525">
            <a:noFill/>
            <a:miter lim="800000"/>
            <a:headEnd/>
            <a:tailEnd/>
          </a:ln>
        </p:spPr>
        <p:txBody>
          <a:bodyPr anchor="ctr">
            <a:spAutoFit/>
          </a:bodyPr>
          <a:lstStyle/>
          <a:p>
            <a:r>
              <a:rPr lang="en-US" altLang="zh-CN">
                <a:solidFill>
                  <a:schemeClr val="bg1"/>
                </a:solidFill>
                <a:latin typeface="楷体" pitchFamily="49" charset="-122"/>
                <a:ea typeface="楷体" pitchFamily="49" charset="-122"/>
              </a:rPr>
              <a:t>Deep Belief Networks</a:t>
            </a:r>
            <a:r>
              <a:rPr lang="zh-CN" altLang="en-US">
                <a:solidFill>
                  <a:schemeClr val="bg1"/>
                </a:solidFill>
                <a:latin typeface="楷体" pitchFamily="49" charset="-122"/>
                <a:ea typeface="楷体" pitchFamily="49" charset="-122"/>
              </a:rPr>
              <a:t>是在靠近可视层的部分使用贝叶斯信念网络（即有向图模型），而在最远离可视层的部分使用</a:t>
            </a:r>
            <a:r>
              <a:rPr lang="en-US" altLang="zh-CN">
                <a:solidFill>
                  <a:schemeClr val="bg1"/>
                </a:solidFill>
                <a:latin typeface="楷体" pitchFamily="49" charset="-122"/>
                <a:ea typeface="楷体" pitchFamily="49" charset="-122"/>
              </a:rPr>
              <a:t>Restricted Boltzmann Machine</a:t>
            </a:r>
            <a:r>
              <a:rPr lang="zh-CN" altLang="en-US">
                <a:solidFill>
                  <a:schemeClr val="bg1"/>
                </a:solidFill>
                <a:latin typeface="楷体" pitchFamily="49" charset="-122"/>
                <a:ea typeface="楷体" pitchFamily="49" charset="-122"/>
              </a:rPr>
              <a:t>的模型。</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3490" name="Rectangle 3"/>
          <p:cNvSpPr>
            <a:spLocks noGrp="1"/>
          </p:cNvSpPr>
          <p:nvPr>
            <p:ph type="body" idx="1"/>
          </p:nvPr>
        </p:nvSpPr>
        <p:spPr/>
        <p:txBody>
          <a:bodyPr/>
          <a:lstStyle/>
          <a:p>
            <a:r>
              <a:rPr lang="zh-CN" altLang="en-US" smtClean="0">
                <a:latin typeface="楷体" pitchFamily="49" charset="-122"/>
                <a:ea typeface="楷体" pitchFamily="49" charset="-122"/>
              </a:rPr>
              <a:t>深信度网络（</a:t>
            </a:r>
            <a:r>
              <a:rPr lang="en-US" altLang="zh-CN" smtClean="0">
                <a:latin typeface="楷体" pitchFamily="49" charset="-122"/>
                <a:ea typeface="楷体" pitchFamily="49" charset="-122"/>
              </a:rPr>
              <a:t>Deep Belief Networks</a:t>
            </a:r>
            <a:r>
              <a:rPr lang="zh-CN" altLang="en-US" smtClean="0">
                <a:latin typeface="楷体" pitchFamily="49" charset="-122"/>
                <a:ea typeface="楷体" pitchFamily="49" charset="-122"/>
              </a:rPr>
              <a:t>）</a:t>
            </a:r>
          </a:p>
        </p:txBody>
      </p:sp>
      <p:pic>
        <p:nvPicPr>
          <p:cNvPr id="63491" name="Picture 4"/>
          <p:cNvPicPr>
            <a:picLocks noChangeAspect="1" noChangeArrowheads="1"/>
          </p:cNvPicPr>
          <p:nvPr/>
        </p:nvPicPr>
        <p:blipFill>
          <a:blip r:embed="rId2"/>
          <a:srcRect/>
          <a:stretch>
            <a:fillRect/>
          </a:stretch>
        </p:blipFill>
        <p:spPr bwMode="auto">
          <a:xfrm>
            <a:off x="1143000" y="2438400"/>
            <a:ext cx="6858000" cy="425767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4514" name="Rectangle 3"/>
          <p:cNvSpPr>
            <a:spLocks noGrp="1"/>
          </p:cNvSpPr>
          <p:nvPr>
            <p:ph type="body" idx="1"/>
          </p:nvPr>
        </p:nvSpPr>
        <p:spPr>
          <a:xfrm>
            <a:off x="457200" y="1600200"/>
            <a:ext cx="89154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p>
          <a:p>
            <a:pPr>
              <a:buFont typeface="Arial" charset="0"/>
              <a:buNone/>
            </a:pPr>
            <a:r>
              <a:rPr lang="en-US" altLang="zh-CN" smtClean="0">
                <a:latin typeface="楷体" pitchFamily="49" charset="-122"/>
                <a:ea typeface="楷体" pitchFamily="49" charset="-122"/>
              </a:rPr>
              <a:t>  </a:t>
            </a:r>
            <a:r>
              <a:rPr lang="en-US" altLang="zh-CN" sz="2400" smtClean="0">
                <a:latin typeface="楷体" pitchFamily="49" charset="-122"/>
                <a:ea typeface="楷体" pitchFamily="49" charset="-122"/>
              </a:rPr>
              <a:t>CRBM</a:t>
            </a:r>
            <a:r>
              <a:rPr lang="zh-CN" altLang="en-US" sz="2400" smtClean="0">
                <a:latin typeface="楷体" pitchFamily="49" charset="-122"/>
                <a:ea typeface="楷体" pitchFamily="49" charset="-122"/>
              </a:rPr>
              <a:t>是为识别二维图像信息而特殊设计的一个多层感知器。</a:t>
            </a:r>
          </a:p>
        </p:txBody>
      </p:sp>
      <p:pic>
        <p:nvPicPr>
          <p:cNvPr id="64515" name="Picture 4"/>
          <p:cNvPicPr>
            <a:picLocks noChangeAspect="1" noChangeArrowheads="1"/>
          </p:cNvPicPr>
          <p:nvPr/>
        </p:nvPicPr>
        <p:blipFill>
          <a:blip r:embed="rId2"/>
          <a:srcRect/>
          <a:stretch>
            <a:fillRect/>
          </a:stretch>
        </p:blipFill>
        <p:spPr bwMode="auto">
          <a:xfrm>
            <a:off x="400050" y="3214688"/>
            <a:ext cx="4838700" cy="3352800"/>
          </a:xfrm>
          <a:prstGeom prst="rect">
            <a:avLst/>
          </a:prstGeom>
          <a:noFill/>
          <a:ln w="9525">
            <a:noFill/>
            <a:miter lim="800000"/>
            <a:headEnd/>
            <a:tailEnd/>
          </a:ln>
        </p:spPr>
      </p:pic>
      <p:sp>
        <p:nvSpPr>
          <p:cNvPr id="64516" name="Rectangle 5"/>
          <p:cNvSpPr>
            <a:spLocks noChangeArrowheads="1"/>
          </p:cNvSpPr>
          <p:nvPr/>
        </p:nvSpPr>
        <p:spPr bwMode="auto">
          <a:xfrm>
            <a:off x="5429250" y="3305175"/>
            <a:ext cx="3657600" cy="3113088"/>
          </a:xfrm>
          <a:prstGeom prst="rect">
            <a:avLst/>
          </a:prstGeom>
          <a:noFill/>
          <a:ln w="9525">
            <a:noFill/>
            <a:miter lim="800000"/>
            <a:headEnd/>
            <a:tailEnd/>
          </a:ln>
        </p:spPr>
        <p:txBody>
          <a:bodyPr anchor="ctr">
            <a:spAutoFit/>
          </a:bodyPr>
          <a:lstStyle/>
          <a:p>
            <a:r>
              <a:rPr lang="zh-CN" altLang="en-US">
                <a:solidFill>
                  <a:srgbClr val="FF0000"/>
                </a:solidFill>
                <a:latin typeface="楷体" pitchFamily="49" charset="-122"/>
                <a:ea typeface="楷体" pitchFamily="49" charset="-122"/>
              </a:rPr>
              <a:t>概念示范：</a:t>
            </a:r>
            <a:r>
              <a:rPr lang="zh-CN" altLang="en-US">
                <a:solidFill>
                  <a:schemeClr val="bg1"/>
                </a:solidFill>
                <a:latin typeface="楷体" pitchFamily="49" charset="-122"/>
                <a:ea typeface="楷体" pitchFamily="49" charset="-122"/>
              </a:rPr>
              <a:t>输入图像通过与</a:t>
            </a:r>
            <a:r>
              <a:rPr lang="en-US" altLang="zh-CN">
                <a:solidFill>
                  <a:schemeClr val="bg1"/>
                </a:solidFill>
                <a:latin typeface="楷体" pitchFamily="49" charset="-122"/>
                <a:ea typeface="楷体" pitchFamily="49" charset="-122"/>
              </a:rPr>
              <a:t>m</a:t>
            </a:r>
            <a:r>
              <a:rPr lang="zh-CN" altLang="en-US">
                <a:solidFill>
                  <a:schemeClr val="bg1"/>
                </a:solidFill>
                <a:latin typeface="楷体" pitchFamily="49" charset="-122"/>
                <a:ea typeface="楷体" pitchFamily="49" charset="-122"/>
              </a:rPr>
              <a:t>个可训练的滤波器和可加偏置进行卷积，在</a:t>
            </a:r>
            <a:r>
              <a:rPr lang="en-US" altLang="zh-CN">
                <a:solidFill>
                  <a:schemeClr val="bg1"/>
                </a:solidFill>
                <a:latin typeface="楷体" pitchFamily="49" charset="-122"/>
                <a:ea typeface="楷体" pitchFamily="49" charset="-122"/>
              </a:rPr>
              <a:t>C1</a:t>
            </a:r>
            <a:r>
              <a:rPr lang="zh-CN" altLang="en-US">
                <a:solidFill>
                  <a:schemeClr val="bg1"/>
                </a:solidFill>
                <a:latin typeface="楷体" pitchFamily="49" charset="-122"/>
                <a:ea typeface="楷体" pitchFamily="49" charset="-122"/>
              </a:rPr>
              <a:t>层产生</a:t>
            </a:r>
            <a:r>
              <a:rPr lang="en-US" altLang="zh-CN">
                <a:solidFill>
                  <a:schemeClr val="bg1"/>
                </a:solidFill>
                <a:latin typeface="楷体" pitchFamily="49" charset="-122"/>
                <a:ea typeface="楷体" pitchFamily="49" charset="-122"/>
              </a:rPr>
              <a:t>m</a:t>
            </a:r>
            <a:r>
              <a:rPr lang="zh-CN" altLang="en-US">
                <a:solidFill>
                  <a:schemeClr val="bg1"/>
                </a:solidFill>
                <a:latin typeface="楷体" pitchFamily="49" charset="-122"/>
                <a:ea typeface="楷体" pitchFamily="49" charset="-122"/>
              </a:rPr>
              <a:t>个特征映射图，然后特征映射图中每组的</a:t>
            </a:r>
            <a:r>
              <a:rPr lang="en-US" altLang="zh-CN">
                <a:solidFill>
                  <a:schemeClr val="bg1"/>
                </a:solidFill>
                <a:latin typeface="楷体" pitchFamily="49" charset="-122"/>
                <a:ea typeface="楷体" pitchFamily="49" charset="-122"/>
              </a:rPr>
              <a:t>n</a:t>
            </a:r>
            <a:r>
              <a:rPr lang="zh-CN" altLang="en-US">
                <a:solidFill>
                  <a:schemeClr val="bg1"/>
                </a:solidFill>
                <a:latin typeface="楷体" pitchFamily="49" charset="-122"/>
                <a:ea typeface="楷体" pitchFamily="49" charset="-122"/>
              </a:rPr>
              <a:t>个像素再进行求和，加权值，加偏置，通过一个</a:t>
            </a:r>
            <a:r>
              <a:rPr lang="en-US" altLang="zh-CN">
                <a:solidFill>
                  <a:schemeClr val="bg1"/>
                </a:solidFill>
                <a:latin typeface="楷体" pitchFamily="49" charset="-122"/>
                <a:ea typeface="楷体" pitchFamily="49" charset="-122"/>
              </a:rPr>
              <a:t>Sigmoid</a:t>
            </a:r>
            <a:r>
              <a:rPr lang="zh-CN" altLang="en-US">
                <a:solidFill>
                  <a:schemeClr val="bg1"/>
                </a:solidFill>
                <a:latin typeface="楷体" pitchFamily="49" charset="-122"/>
                <a:ea typeface="楷体" pitchFamily="49" charset="-122"/>
              </a:rPr>
              <a:t>函数得到</a:t>
            </a:r>
            <a:r>
              <a:rPr lang="en-US" altLang="zh-CN">
                <a:solidFill>
                  <a:schemeClr val="bg1"/>
                </a:solidFill>
                <a:latin typeface="楷体" pitchFamily="49" charset="-122"/>
                <a:ea typeface="楷体" pitchFamily="49" charset="-122"/>
              </a:rPr>
              <a:t>m</a:t>
            </a:r>
            <a:r>
              <a:rPr lang="zh-CN" altLang="en-US">
                <a:solidFill>
                  <a:schemeClr val="bg1"/>
                </a:solidFill>
                <a:latin typeface="楷体" pitchFamily="49" charset="-122"/>
                <a:ea typeface="楷体" pitchFamily="49" charset="-122"/>
              </a:rPr>
              <a:t>个</a:t>
            </a:r>
            <a:r>
              <a:rPr lang="en-US" altLang="zh-CN">
                <a:solidFill>
                  <a:schemeClr val="bg1"/>
                </a:solidFill>
                <a:latin typeface="楷体" pitchFamily="49" charset="-122"/>
                <a:ea typeface="楷体" pitchFamily="49" charset="-122"/>
              </a:rPr>
              <a:t>S2</a:t>
            </a:r>
            <a:r>
              <a:rPr lang="zh-CN" altLang="en-US">
                <a:solidFill>
                  <a:schemeClr val="bg1"/>
                </a:solidFill>
                <a:latin typeface="楷体" pitchFamily="49" charset="-122"/>
                <a:ea typeface="楷体" pitchFamily="49" charset="-122"/>
              </a:rPr>
              <a:t>层的特征映射图。这些映射图再进过滤波得到</a:t>
            </a:r>
            <a:r>
              <a:rPr lang="en-US" altLang="zh-CN">
                <a:solidFill>
                  <a:schemeClr val="bg1"/>
                </a:solidFill>
                <a:latin typeface="楷体" pitchFamily="49" charset="-122"/>
                <a:ea typeface="楷体" pitchFamily="49" charset="-122"/>
              </a:rPr>
              <a:t>C3</a:t>
            </a:r>
            <a:r>
              <a:rPr lang="zh-CN" altLang="en-US">
                <a:solidFill>
                  <a:schemeClr val="bg1"/>
                </a:solidFill>
                <a:latin typeface="楷体" pitchFamily="49" charset="-122"/>
                <a:ea typeface="楷体" pitchFamily="49" charset="-122"/>
              </a:rPr>
              <a:t>层。这个层级结构再和</a:t>
            </a:r>
            <a:r>
              <a:rPr lang="en-US" altLang="zh-CN">
                <a:solidFill>
                  <a:schemeClr val="bg1"/>
                </a:solidFill>
                <a:latin typeface="楷体" pitchFamily="49" charset="-122"/>
                <a:ea typeface="楷体" pitchFamily="49" charset="-122"/>
              </a:rPr>
              <a:t>S2</a:t>
            </a:r>
            <a:r>
              <a:rPr lang="zh-CN" altLang="en-US">
                <a:solidFill>
                  <a:schemeClr val="bg1"/>
                </a:solidFill>
                <a:latin typeface="楷体" pitchFamily="49" charset="-122"/>
                <a:ea typeface="楷体" pitchFamily="49" charset="-122"/>
              </a:rPr>
              <a:t>一样产生</a:t>
            </a:r>
            <a:r>
              <a:rPr lang="en-US" altLang="zh-CN">
                <a:solidFill>
                  <a:schemeClr val="bg1"/>
                </a:solidFill>
                <a:latin typeface="楷体" pitchFamily="49" charset="-122"/>
                <a:ea typeface="楷体" pitchFamily="49" charset="-122"/>
              </a:rPr>
              <a:t>S4</a:t>
            </a:r>
            <a:r>
              <a:rPr lang="zh-CN" altLang="en-US">
                <a:solidFill>
                  <a:schemeClr val="bg1"/>
                </a:solidFill>
                <a:latin typeface="楷体" pitchFamily="49" charset="-122"/>
                <a:ea typeface="楷体" pitchFamily="49" charset="-122"/>
              </a:rPr>
              <a:t>。最终，这些像素值被光栅化，并连接成一个向量输入到传统的神经网络，得到输出。</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深度学习的具体模型及方法</a:t>
            </a:r>
          </a:p>
        </p:txBody>
      </p:sp>
      <p:sp>
        <p:nvSpPr>
          <p:cNvPr id="65538" name="Rectangle 3"/>
          <p:cNvSpPr>
            <a:spLocks noGrp="1"/>
          </p:cNvSpPr>
          <p:nvPr>
            <p:ph type="body" idx="1"/>
          </p:nvPr>
        </p:nvSpPr>
        <p:spPr>
          <a:xfrm>
            <a:off x="457200" y="1295400"/>
            <a:ext cx="86868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endParaRPr lang="en-US" altLang="zh-CN" sz="2800" smtClean="0">
              <a:latin typeface="楷体" pitchFamily="49" charset="-122"/>
              <a:ea typeface="楷体" pitchFamily="49" charset="-122"/>
            </a:endParaRPr>
          </a:p>
          <a:p>
            <a:pPr>
              <a:buFont typeface="Wingdings" pitchFamily="2" charset="2"/>
              <a:buChar char="Ø"/>
            </a:pPr>
            <a:r>
              <a:rPr lang="zh-CN" altLang="en-US" sz="2400" smtClean="0">
                <a:latin typeface="楷体" pitchFamily="49" charset="-122"/>
                <a:ea typeface="楷体" pitchFamily="49" charset="-122"/>
              </a:rPr>
              <a:t>权值共享</a:t>
            </a:r>
          </a:p>
        </p:txBody>
      </p:sp>
      <p:pic>
        <p:nvPicPr>
          <p:cNvPr id="65539" name="Picture 4"/>
          <p:cNvPicPr>
            <a:picLocks noChangeAspect="1" noChangeArrowheads="1"/>
          </p:cNvPicPr>
          <p:nvPr/>
        </p:nvPicPr>
        <p:blipFill>
          <a:blip r:embed="rId2"/>
          <a:srcRect/>
          <a:stretch>
            <a:fillRect/>
          </a:stretch>
        </p:blipFill>
        <p:spPr bwMode="auto">
          <a:xfrm>
            <a:off x="457200" y="2514600"/>
            <a:ext cx="3581400" cy="2517775"/>
          </a:xfrm>
          <a:prstGeom prst="rect">
            <a:avLst/>
          </a:prstGeom>
          <a:noFill/>
          <a:ln w="9525">
            <a:noFill/>
            <a:miter lim="800000"/>
            <a:headEnd/>
            <a:tailEnd/>
          </a:ln>
        </p:spPr>
      </p:pic>
      <p:pic>
        <p:nvPicPr>
          <p:cNvPr id="65540" name="Picture 5"/>
          <p:cNvPicPr>
            <a:picLocks noChangeAspect="1" noChangeArrowheads="1"/>
          </p:cNvPicPr>
          <p:nvPr/>
        </p:nvPicPr>
        <p:blipFill>
          <a:blip r:embed="rId3"/>
          <a:srcRect/>
          <a:stretch>
            <a:fillRect/>
          </a:stretch>
        </p:blipFill>
        <p:spPr bwMode="auto">
          <a:xfrm>
            <a:off x="5334000" y="2438400"/>
            <a:ext cx="3581400" cy="2540000"/>
          </a:xfrm>
          <a:prstGeom prst="rect">
            <a:avLst/>
          </a:prstGeom>
          <a:noFill/>
          <a:ln w="9525">
            <a:noFill/>
            <a:miter lim="800000"/>
            <a:headEnd/>
            <a:tailEnd/>
          </a:ln>
        </p:spPr>
      </p:pic>
      <p:sp>
        <p:nvSpPr>
          <p:cNvPr id="65541" name="AutoShape 6"/>
          <p:cNvSpPr>
            <a:spLocks noChangeArrowheads="1"/>
          </p:cNvSpPr>
          <p:nvPr/>
        </p:nvSpPr>
        <p:spPr bwMode="auto">
          <a:xfrm>
            <a:off x="4519613" y="3502025"/>
            <a:ext cx="457200" cy="381000"/>
          </a:xfrm>
          <a:prstGeom prst="notchedRightArrow">
            <a:avLst>
              <a:gd name="adj1" fmla="val 50000"/>
              <a:gd name="adj2" fmla="val 30000"/>
            </a:avLst>
          </a:prstGeom>
          <a:solidFill>
            <a:srgbClr val="FFFF00"/>
          </a:solidFill>
          <a:ln w="9525">
            <a:solidFill>
              <a:schemeClr val="tx1"/>
            </a:solidFill>
            <a:miter lim="800000"/>
            <a:headEnd/>
            <a:tailEnd/>
          </a:ln>
        </p:spPr>
        <p:txBody>
          <a:bodyPr wrap="none" anchor="ctr"/>
          <a:lstStyle/>
          <a:p>
            <a:endParaRPr lang="zh-CN" altLang="en-US"/>
          </a:p>
        </p:txBody>
      </p:sp>
      <p:sp>
        <p:nvSpPr>
          <p:cNvPr id="65542" name="Rectangle 7"/>
          <p:cNvSpPr>
            <a:spLocks noChangeArrowheads="1"/>
          </p:cNvSpPr>
          <p:nvPr/>
        </p:nvSpPr>
        <p:spPr bwMode="auto">
          <a:xfrm>
            <a:off x="457200" y="5241925"/>
            <a:ext cx="8229600" cy="1616075"/>
          </a:xfrm>
          <a:prstGeom prst="rect">
            <a:avLst/>
          </a:prstGeom>
          <a:noFill/>
          <a:ln w="9525">
            <a:noFill/>
            <a:miter lim="800000"/>
            <a:headEnd/>
            <a:tailEnd/>
          </a:ln>
        </p:spPr>
        <p:txBody>
          <a:bodyPr anchor="ctr">
            <a:spAutoFit/>
          </a:bodyPr>
          <a:lstStyle/>
          <a:p>
            <a:pPr>
              <a:buFont typeface="Wingdings" pitchFamily="2" charset="2"/>
              <a:buNone/>
            </a:pPr>
            <a:r>
              <a:rPr lang="zh-CN" altLang="en-US" sz="2000" b="1">
                <a:solidFill>
                  <a:schemeClr val="bg1"/>
                </a:solidFill>
                <a:ea typeface="楷体" pitchFamily="49" charset="-122"/>
              </a:rPr>
              <a:t>减少参数的方法：</a:t>
            </a:r>
          </a:p>
          <a:p>
            <a:pPr>
              <a:buFont typeface="Wingdings" pitchFamily="2" charset="2"/>
              <a:buChar char="ü"/>
            </a:pPr>
            <a:r>
              <a:rPr lang="zh-CN" altLang="en-US" sz="2000">
                <a:solidFill>
                  <a:schemeClr val="bg1"/>
                </a:solidFill>
                <a:ea typeface="楷体" pitchFamily="49" charset="-122"/>
              </a:rPr>
              <a:t>每个神经元无需对全局图像做感受，只需感受局部区域（</a:t>
            </a:r>
            <a:r>
              <a:rPr lang="en-US" altLang="zh-CN" sz="2000">
                <a:solidFill>
                  <a:schemeClr val="bg1"/>
                </a:solidFill>
                <a:ea typeface="楷体" pitchFamily="49" charset="-122"/>
              </a:rPr>
              <a:t>Feature Map</a:t>
            </a:r>
            <a:r>
              <a:rPr lang="zh-CN" altLang="en-US" sz="2000">
                <a:solidFill>
                  <a:schemeClr val="bg1"/>
                </a:solidFill>
                <a:ea typeface="楷体" pitchFamily="49" charset="-122"/>
              </a:rPr>
              <a:t>），在高层会将这些感受不同局部的神经元综合起来获得全局信息。</a:t>
            </a:r>
          </a:p>
          <a:p>
            <a:pPr>
              <a:buFont typeface="Wingdings" pitchFamily="2" charset="2"/>
              <a:buChar char="ü"/>
            </a:pPr>
            <a:r>
              <a:rPr lang="zh-CN" altLang="en-US" sz="2000">
                <a:solidFill>
                  <a:schemeClr val="bg1"/>
                </a:solidFill>
                <a:latin typeface="楷体" pitchFamily="49" charset="-122"/>
                <a:ea typeface="楷体" pitchFamily="49" charset="-122"/>
              </a:rPr>
              <a:t>每个神经元参数设为相同，即权值共享，也即每个神经元用同一个卷积核去卷积图像。</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457200" y="0"/>
            <a:ext cx="8229600" cy="1143000"/>
          </a:xfrm>
        </p:spPr>
        <p:txBody>
          <a:bodyPr/>
          <a:lstStyle/>
          <a:p>
            <a:r>
              <a:rPr lang="zh-CN" altLang="en-US" dirty="0" smtClean="0">
                <a:latin typeface="黑体" pitchFamily="49" charset="-122"/>
                <a:ea typeface="黑体" pitchFamily="49" charset="-122"/>
              </a:rPr>
              <a:t>概 述</a:t>
            </a:r>
          </a:p>
        </p:txBody>
      </p:sp>
      <p:sp>
        <p:nvSpPr>
          <p:cNvPr id="16386" name="Content Placeholder 2"/>
          <p:cNvSpPr>
            <a:spLocks noGrp="1"/>
          </p:cNvSpPr>
          <p:nvPr>
            <p:ph idx="1"/>
          </p:nvPr>
        </p:nvSpPr>
        <p:spPr>
          <a:xfrm>
            <a:off x="457200" y="1447800"/>
            <a:ext cx="8305800" cy="4525963"/>
          </a:xfrm>
        </p:spPr>
        <p:txBody>
          <a:bodyPr/>
          <a:lstStyle/>
          <a:p>
            <a:r>
              <a:rPr lang="zh-CN" altLang="en-US" dirty="0" smtClean="0">
                <a:latin typeface="Adobe Caslon Pro"/>
                <a:ea typeface="楷体" pitchFamily="49" charset="-122"/>
              </a:rPr>
              <a:t>深度学习：一种基于无监督特征学习和特征层次结构的学习方法</a:t>
            </a:r>
          </a:p>
          <a:p>
            <a:pPr lvl="1">
              <a:buFont typeface="Arial" charset="0"/>
              <a:buNone/>
            </a:pPr>
            <a:endParaRPr lang="en-US" altLang="zh-CN" dirty="0" smtClean="0">
              <a:latin typeface="Adobe Caslon Pro"/>
              <a:ea typeface="楷体" pitchFamily="49" charset="-122"/>
            </a:endParaRPr>
          </a:p>
          <a:p>
            <a:r>
              <a:rPr lang="zh-CN" altLang="en-US" dirty="0" smtClean="0">
                <a:latin typeface="Adobe Caslon Pro"/>
                <a:ea typeface="楷体" pitchFamily="49" charset="-122"/>
              </a:rPr>
              <a:t>可能的的名称：</a:t>
            </a:r>
          </a:p>
          <a:p>
            <a:pPr lvl="1"/>
            <a:r>
              <a:rPr lang="zh-CN" altLang="en-US" dirty="0" smtClean="0">
                <a:latin typeface="Adobe Caslon Pro"/>
                <a:ea typeface="楷体" pitchFamily="49" charset="-122"/>
              </a:rPr>
              <a:t>深度学习</a:t>
            </a:r>
          </a:p>
          <a:p>
            <a:pPr lvl="1"/>
            <a:r>
              <a:rPr lang="zh-CN" altLang="en-US" dirty="0" smtClean="0">
                <a:latin typeface="Adobe Caslon Pro"/>
                <a:ea typeface="楷体" pitchFamily="49" charset="-122"/>
              </a:rPr>
              <a:t>特征学习</a:t>
            </a:r>
          </a:p>
          <a:p>
            <a:pPr lvl="1"/>
            <a:r>
              <a:rPr lang="zh-CN" altLang="en-US" dirty="0" smtClean="0">
                <a:latin typeface="Adobe Caslon Pro"/>
                <a:ea typeface="楷体" pitchFamily="49" charset="-122"/>
              </a:rPr>
              <a:t>无监督特征学习</a:t>
            </a:r>
          </a:p>
          <a:p>
            <a:pPr lvl="1">
              <a:buFont typeface="Arial" charset="0"/>
              <a:buNone/>
            </a:pPr>
            <a:endParaRPr lang="en-US" altLang="zh-CN" dirty="0" smtClean="0">
              <a:latin typeface="Adobe Caslon Pro"/>
              <a:ea typeface="楷体" pitchFamily="49" charset="-122"/>
            </a:endParaRP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9592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6562" name="Rectangle 3"/>
          <p:cNvSpPr>
            <a:spLocks noGrp="1"/>
          </p:cNvSpPr>
          <p:nvPr>
            <p:ph type="body" idx="1"/>
          </p:nvPr>
        </p:nvSpPr>
        <p:spPr>
          <a:xfrm>
            <a:off x="457200" y="1600200"/>
            <a:ext cx="86868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p>
          <a:p>
            <a:pPr>
              <a:buFont typeface="Wingdings" pitchFamily="2" charset="2"/>
              <a:buChar char="Ø"/>
            </a:pPr>
            <a:r>
              <a:rPr lang="zh-CN" altLang="en-US" sz="2400" smtClean="0">
                <a:latin typeface="楷体" pitchFamily="49" charset="-122"/>
                <a:ea typeface="楷体" pitchFamily="49" charset="-122"/>
              </a:rPr>
              <a:t>隐层神经元数量的确定</a:t>
            </a:r>
          </a:p>
        </p:txBody>
      </p:sp>
      <p:pic>
        <p:nvPicPr>
          <p:cNvPr id="66563" name="Picture 4"/>
          <p:cNvPicPr>
            <a:picLocks noChangeAspect="1" noChangeArrowheads="1"/>
          </p:cNvPicPr>
          <p:nvPr/>
        </p:nvPicPr>
        <p:blipFill>
          <a:blip r:embed="rId2"/>
          <a:srcRect/>
          <a:stretch>
            <a:fillRect/>
          </a:stretch>
        </p:blipFill>
        <p:spPr bwMode="auto">
          <a:xfrm>
            <a:off x="609600" y="2971800"/>
            <a:ext cx="4191000" cy="3179763"/>
          </a:xfrm>
          <a:prstGeom prst="rect">
            <a:avLst/>
          </a:prstGeom>
          <a:noFill/>
          <a:ln w="9525">
            <a:noFill/>
            <a:miter lim="800000"/>
            <a:headEnd/>
            <a:tailEnd/>
          </a:ln>
        </p:spPr>
      </p:pic>
      <p:sp>
        <p:nvSpPr>
          <p:cNvPr id="66564" name="Rectangle 5"/>
          <p:cNvSpPr>
            <a:spLocks noChangeArrowheads="1"/>
          </p:cNvSpPr>
          <p:nvPr/>
        </p:nvSpPr>
        <p:spPr bwMode="auto">
          <a:xfrm>
            <a:off x="4953000" y="3094038"/>
            <a:ext cx="3962400" cy="2925762"/>
          </a:xfrm>
          <a:prstGeom prst="rect">
            <a:avLst/>
          </a:prstGeom>
          <a:noFill/>
          <a:ln w="9525">
            <a:noFill/>
            <a:miter lim="800000"/>
            <a:headEnd/>
            <a:tailEnd/>
          </a:ln>
        </p:spPr>
        <p:txBody>
          <a:bodyPr anchor="ctr">
            <a:spAutoFit/>
          </a:bodyPr>
          <a:lstStyle/>
          <a:p>
            <a:pPr>
              <a:buFont typeface="Wingdings" pitchFamily="2" charset="2"/>
              <a:buChar char="p"/>
            </a:pPr>
            <a:r>
              <a:rPr lang="zh-CN" altLang="en-US" sz="2400">
                <a:solidFill>
                  <a:schemeClr val="bg1"/>
                </a:solidFill>
                <a:latin typeface="楷体" pitchFamily="49" charset="-122"/>
                <a:ea typeface="楷体" pitchFamily="49" charset="-122"/>
              </a:rPr>
              <a:t>神经元数量与输入图像大小、滤波器大小和滤波器的滑动步长有关。</a:t>
            </a:r>
          </a:p>
          <a:p>
            <a:pPr>
              <a:buFont typeface="Wingdings" pitchFamily="2" charset="2"/>
              <a:buNone/>
            </a:pPr>
            <a:endParaRPr lang="zh-CN" altLang="en-US" sz="2400">
              <a:solidFill>
                <a:schemeClr val="bg1"/>
              </a:solidFill>
              <a:latin typeface="楷体" pitchFamily="49" charset="-122"/>
              <a:ea typeface="楷体" pitchFamily="49" charset="-122"/>
            </a:endParaRPr>
          </a:p>
          <a:p>
            <a:r>
              <a:rPr lang="zh-CN" altLang="en-US">
                <a:solidFill>
                  <a:schemeClr val="bg1"/>
                </a:solidFill>
                <a:latin typeface="楷体" pitchFamily="49" charset="-122"/>
                <a:ea typeface="楷体" pitchFamily="49" charset="-122"/>
              </a:rPr>
              <a:t>例如，输入图像是</a:t>
            </a:r>
            <a:r>
              <a:rPr lang="en-US" altLang="zh-CN">
                <a:solidFill>
                  <a:schemeClr val="bg1"/>
                </a:solidFill>
                <a:latin typeface="楷体" pitchFamily="49" charset="-122"/>
                <a:ea typeface="楷体" pitchFamily="49" charset="-122"/>
              </a:rPr>
              <a:t>1000x1000</a:t>
            </a:r>
            <a:r>
              <a:rPr lang="zh-CN" altLang="en-US">
                <a:solidFill>
                  <a:schemeClr val="bg1"/>
                </a:solidFill>
                <a:latin typeface="楷体" pitchFamily="49" charset="-122"/>
                <a:ea typeface="楷体" pitchFamily="49" charset="-122"/>
              </a:rPr>
              <a:t>像素，滤波器大小是</a:t>
            </a:r>
            <a:r>
              <a:rPr lang="en-US" altLang="zh-CN">
                <a:solidFill>
                  <a:schemeClr val="bg1"/>
                </a:solidFill>
                <a:latin typeface="楷体" pitchFamily="49" charset="-122"/>
                <a:ea typeface="楷体" pitchFamily="49" charset="-122"/>
              </a:rPr>
              <a:t>10x10</a:t>
            </a:r>
            <a:r>
              <a:rPr lang="zh-CN" altLang="en-US">
                <a:solidFill>
                  <a:schemeClr val="bg1"/>
                </a:solidFill>
                <a:latin typeface="楷体" pitchFamily="49" charset="-122"/>
                <a:ea typeface="楷体" pitchFamily="49" charset="-122"/>
              </a:rPr>
              <a:t>，假设滤波器间没有重叠，即步长为</a:t>
            </a:r>
            <a:r>
              <a:rPr lang="en-US" altLang="zh-CN">
                <a:solidFill>
                  <a:schemeClr val="bg1"/>
                </a:solidFill>
                <a:latin typeface="楷体" pitchFamily="49" charset="-122"/>
                <a:ea typeface="楷体" pitchFamily="49" charset="-122"/>
              </a:rPr>
              <a:t>10</a:t>
            </a:r>
            <a:r>
              <a:rPr lang="zh-CN" altLang="en-US">
                <a:solidFill>
                  <a:schemeClr val="bg1"/>
                </a:solidFill>
                <a:latin typeface="楷体" pitchFamily="49" charset="-122"/>
                <a:ea typeface="楷体" pitchFamily="49" charset="-122"/>
              </a:rPr>
              <a:t>，这样隐层的神经元个数就是</a:t>
            </a:r>
            <a:r>
              <a:rPr lang="en-US" altLang="zh-CN">
                <a:solidFill>
                  <a:schemeClr val="bg1"/>
                </a:solidFill>
                <a:latin typeface="楷体" pitchFamily="49" charset="-122"/>
                <a:ea typeface="楷体" pitchFamily="49" charset="-122"/>
              </a:rPr>
              <a:t>(1000x1000 )/ (10x10)=10000</a:t>
            </a:r>
            <a:r>
              <a:rPr lang="zh-CN" altLang="en-US">
                <a:solidFill>
                  <a:schemeClr val="bg1"/>
                </a:solidFill>
                <a:latin typeface="楷体" pitchFamily="49" charset="-122"/>
                <a:ea typeface="楷体" pitchFamily="49" charset="-122"/>
              </a:rPr>
              <a:t>个</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7586" name="Rectangle 3"/>
          <p:cNvSpPr>
            <a:spLocks noGrp="1"/>
          </p:cNvSpPr>
          <p:nvPr>
            <p:ph type="body" idx="1"/>
          </p:nvPr>
        </p:nvSpPr>
        <p:spPr>
          <a:xfrm>
            <a:off x="457200" y="1600200"/>
            <a:ext cx="86868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p>
          <a:p>
            <a:pPr>
              <a:buFont typeface="Wingdings" pitchFamily="2" charset="2"/>
              <a:buChar char="Ø"/>
            </a:pPr>
            <a:r>
              <a:rPr lang="zh-CN" altLang="en-US" sz="2400" smtClean="0">
                <a:latin typeface="楷体" pitchFamily="49" charset="-122"/>
                <a:ea typeface="楷体" pitchFamily="49" charset="-122"/>
              </a:rPr>
              <a:t>多滤波器情形</a:t>
            </a:r>
          </a:p>
          <a:p>
            <a:endParaRPr lang="en-US" altLang="zh-CN" sz="2400" smtClean="0">
              <a:latin typeface="Adobe Caslon Pro"/>
            </a:endParaRPr>
          </a:p>
        </p:txBody>
      </p:sp>
      <p:pic>
        <p:nvPicPr>
          <p:cNvPr id="67587" name="Picture 4"/>
          <p:cNvPicPr>
            <a:picLocks noChangeAspect="1" noChangeArrowheads="1"/>
          </p:cNvPicPr>
          <p:nvPr/>
        </p:nvPicPr>
        <p:blipFill>
          <a:blip r:embed="rId2"/>
          <a:srcRect/>
          <a:stretch>
            <a:fillRect/>
          </a:stretch>
        </p:blipFill>
        <p:spPr bwMode="auto">
          <a:xfrm>
            <a:off x="609600" y="2667000"/>
            <a:ext cx="4343400" cy="3300413"/>
          </a:xfrm>
          <a:prstGeom prst="rect">
            <a:avLst/>
          </a:prstGeom>
          <a:noFill/>
          <a:ln w="9525">
            <a:noFill/>
            <a:miter lim="800000"/>
            <a:headEnd/>
            <a:tailEnd/>
          </a:ln>
        </p:spPr>
      </p:pic>
      <p:sp>
        <p:nvSpPr>
          <p:cNvPr id="67588" name="Rectangle 5"/>
          <p:cNvSpPr>
            <a:spLocks noChangeArrowheads="1"/>
          </p:cNvSpPr>
          <p:nvPr/>
        </p:nvSpPr>
        <p:spPr bwMode="auto">
          <a:xfrm>
            <a:off x="990600" y="6172200"/>
            <a:ext cx="3613150" cy="366713"/>
          </a:xfrm>
          <a:prstGeom prst="rect">
            <a:avLst/>
          </a:prstGeom>
          <a:noFill/>
          <a:ln w="9525">
            <a:noFill/>
            <a:miter lim="800000"/>
            <a:headEnd/>
            <a:tailEnd/>
          </a:ln>
        </p:spPr>
        <p:txBody>
          <a:bodyPr wrap="none" anchor="ctr">
            <a:spAutoFit/>
          </a:bodyPr>
          <a:lstStyle/>
          <a:p>
            <a:r>
              <a:rPr lang="zh-CN" altLang="en-US">
                <a:solidFill>
                  <a:schemeClr val="bg1"/>
                </a:solidFill>
                <a:ea typeface="楷体" pitchFamily="49" charset="-122"/>
              </a:rPr>
              <a:t>不同的颜色表示不同种类的滤波器</a:t>
            </a:r>
          </a:p>
        </p:txBody>
      </p:sp>
      <p:sp>
        <p:nvSpPr>
          <p:cNvPr id="67589" name="Text Box 6"/>
          <p:cNvSpPr txBox="1">
            <a:spLocks noChangeArrowheads="1"/>
          </p:cNvSpPr>
          <p:nvPr/>
        </p:nvSpPr>
        <p:spPr bwMode="auto">
          <a:xfrm>
            <a:off x="5105400" y="2698750"/>
            <a:ext cx="4038600" cy="3471863"/>
          </a:xfrm>
          <a:prstGeom prst="rect">
            <a:avLst/>
          </a:prstGeom>
          <a:noFill/>
          <a:ln w="9525">
            <a:noFill/>
            <a:miter lim="800000"/>
            <a:headEnd/>
            <a:tailEnd/>
          </a:ln>
        </p:spPr>
        <p:txBody>
          <a:bodyPr>
            <a:spAutoFit/>
          </a:bodyPr>
          <a:lstStyle/>
          <a:p>
            <a:pPr>
              <a:spcBef>
                <a:spcPct val="50000"/>
              </a:spcBef>
              <a:buFont typeface="Wingdings" pitchFamily="2" charset="2"/>
              <a:buChar char="p"/>
            </a:pPr>
            <a:r>
              <a:rPr lang="zh-CN" altLang="en-US" sz="2400">
                <a:solidFill>
                  <a:schemeClr val="bg1"/>
                </a:solidFill>
                <a:ea typeface="楷体" pitchFamily="49" charset="-122"/>
              </a:rPr>
              <a:t>每层隐层神经元的个数按滤波器种类的数量翻倍</a:t>
            </a:r>
          </a:p>
          <a:p>
            <a:pPr>
              <a:spcBef>
                <a:spcPct val="50000"/>
              </a:spcBef>
              <a:buFont typeface="Wingdings" pitchFamily="2" charset="2"/>
              <a:buChar char="p"/>
            </a:pPr>
            <a:r>
              <a:rPr lang="zh-CN" altLang="en-US" sz="2400">
                <a:solidFill>
                  <a:schemeClr val="bg1"/>
                </a:solidFill>
                <a:ea typeface="楷体" pitchFamily="49" charset="-122"/>
              </a:rPr>
              <a:t>每层隐层参数个数仅与滤波器大小、滤波器种类的多少有关</a:t>
            </a:r>
          </a:p>
          <a:p>
            <a:pPr>
              <a:spcBef>
                <a:spcPct val="50000"/>
              </a:spcBef>
              <a:buFont typeface="Wingdings" pitchFamily="2" charset="2"/>
              <a:buNone/>
            </a:pPr>
            <a:r>
              <a:rPr lang="zh-CN" altLang="en-US" sz="2000">
                <a:solidFill>
                  <a:schemeClr val="bg1"/>
                </a:solidFill>
                <a:latin typeface="楷体" pitchFamily="49" charset="-122"/>
                <a:ea typeface="楷体" pitchFamily="49" charset="-122"/>
              </a:rPr>
              <a:t>例如：隐含层的每个神经元都连接</a:t>
            </a:r>
            <a:r>
              <a:rPr lang="en-US" altLang="zh-CN" sz="2000">
                <a:solidFill>
                  <a:schemeClr val="bg1"/>
                </a:solidFill>
                <a:latin typeface="楷体" pitchFamily="49" charset="-122"/>
                <a:ea typeface="楷体" pitchFamily="49" charset="-122"/>
              </a:rPr>
              <a:t>10x10</a:t>
            </a:r>
            <a:r>
              <a:rPr lang="zh-CN" altLang="en-US" sz="2000">
                <a:solidFill>
                  <a:schemeClr val="bg1"/>
                </a:solidFill>
                <a:latin typeface="楷体" pitchFamily="49" charset="-122"/>
                <a:ea typeface="楷体" pitchFamily="49" charset="-122"/>
              </a:rPr>
              <a:t>像素图像区域，同时有</a:t>
            </a:r>
            <a:r>
              <a:rPr lang="en-US" altLang="zh-CN" sz="2000">
                <a:solidFill>
                  <a:schemeClr val="bg1"/>
                </a:solidFill>
                <a:latin typeface="楷体" pitchFamily="49" charset="-122"/>
                <a:ea typeface="楷体" pitchFamily="49" charset="-122"/>
              </a:rPr>
              <a:t>100</a:t>
            </a:r>
            <a:r>
              <a:rPr lang="zh-CN" altLang="en-US" sz="2000">
                <a:solidFill>
                  <a:schemeClr val="bg1"/>
                </a:solidFill>
                <a:latin typeface="楷体" pitchFamily="49" charset="-122"/>
                <a:ea typeface="楷体" pitchFamily="49" charset="-122"/>
              </a:rPr>
              <a:t>种卷积核（滤波器）。则参数总个数为：（</a:t>
            </a:r>
            <a:r>
              <a:rPr lang="en-US" altLang="zh-CN" sz="2000">
                <a:solidFill>
                  <a:schemeClr val="bg1"/>
                </a:solidFill>
                <a:latin typeface="楷体" pitchFamily="49" charset="-122"/>
                <a:ea typeface="楷体" pitchFamily="49" charset="-122"/>
              </a:rPr>
              <a:t>10x10+1</a:t>
            </a:r>
            <a:r>
              <a:rPr lang="zh-CN" altLang="en-US" sz="2000">
                <a:solidFill>
                  <a:schemeClr val="bg1"/>
                </a:solidFill>
                <a:latin typeface="楷体" pitchFamily="49" charset="-122"/>
                <a:ea typeface="楷体" pitchFamily="49" charset="-122"/>
              </a:rPr>
              <a:t>）</a:t>
            </a:r>
            <a:r>
              <a:rPr lang="en-US" altLang="zh-CN" sz="2000">
                <a:solidFill>
                  <a:schemeClr val="bg1"/>
                </a:solidFill>
                <a:latin typeface="楷体" pitchFamily="49" charset="-122"/>
                <a:ea typeface="楷体" pitchFamily="49" charset="-122"/>
              </a:rPr>
              <a:t>x100=10100</a:t>
            </a:r>
            <a:r>
              <a:rPr lang="zh-CN" altLang="en-US" sz="2000">
                <a:solidFill>
                  <a:schemeClr val="bg1"/>
                </a:solidFill>
                <a:latin typeface="楷体" pitchFamily="49" charset="-122"/>
                <a:ea typeface="楷体" pitchFamily="49" charset="-122"/>
              </a:rPr>
              <a:t>个</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8610" name="Rectangle 3"/>
          <p:cNvSpPr>
            <a:spLocks noGrp="1"/>
          </p:cNvSpPr>
          <p:nvPr>
            <p:ph type="body" idx="1"/>
          </p:nvPr>
        </p:nvSpPr>
        <p:spPr>
          <a:xfrm>
            <a:off x="457200" y="1600200"/>
            <a:ext cx="86868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p>
        </p:txBody>
      </p:sp>
      <p:pic>
        <p:nvPicPr>
          <p:cNvPr id="68611" name="Picture 4"/>
          <p:cNvPicPr>
            <a:picLocks noChangeAspect="1" noChangeArrowheads="1"/>
          </p:cNvPicPr>
          <p:nvPr/>
        </p:nvPicPr>
        <p:blipFill>
          <a:blip r:embed="rId2"/>
          <a:srcRect/>
          <a:stretch>
            <a:fillRect/>
          </a:stretch>
        </p:blipFill>
        <p:spPr bwMode="auto">
          <a:xfrm>
            <a:off x="914400" y="2314575"/>
            <a:ext cx="6705600" cy="1757363"/>
          </a:xfrm>
          <a:prstGeom prst="rect">
            <a:avLst/>
          </a:prstGeom>
          <a:noFill/>
          <a:ln w="9525">
            <a:noFill/>
            <a:miter lim="800000"/>
            <a:headEnd/>
            <a:tailEnd/>
          </a:ln>
        </p:spPr>
      </p:pic>
      <p:sp>
        <p:nvSpPr>
          <p:cNvPr id="68612" name="Rectangle 5"/>
          <p:cNvSpPr>
            <a:spLocks noChangeArrowheads="1"/>
          </p:cNvSpPr>
          <p:nvPr/>
        </p:nvSpPr>
        <p:spPr bwMode="auto">
          <a:xfrm>
            <a:off x="762000" y="4132263"/>
            <a:ext cx="7924800" cy="2555875"/>
          </a:xfrm>
          <a:prstGeom prst="rect">
            <a:avLst/>
          </a:prstGeom>
          <a:noFill/>
          <a:ln w="9525">
            <a:noFill/>
            <a:miter lim="800000"/>
            <a:headEnd/>
            <a:tailEnd/>
          </a:ln>
        </p:spPr>
        <p:txBody>
          <a:bodyPr lIns="0" tIns="0" rIns="0" bIns="0" anchor="ctr">
            <a:spAutoFit/>
          </a:bodyPr>
          <a:lstStyle/>
          <a:p>
            <a:pPr fontAlgn="ctr">
              <a:buFont typeface="Wingdings" pitchFamily="2" charset="2"/>
              <a:buChar char="p"/>
            </a:pPr>
            <a:r>
              <a:rPr lang="zh-CN" altLang="en-US" sz="2400" b="1" u="sng">
                <a:solidFill>
                  <a:schemeClr val="bg1"/>
                </a:solidFill>
                <a:latin typeface="楷体" pitchFamily="49" charset="-122"/>
                <a:ea typeface="楷体" pitchFamily="49" charset="-122"/>
              </a:rPr>
              <a:t>卷积过程</a:t>
            </a:r>
            <a:r>
              <a:rPr lang="zh-CN" altLang="en-US" sz="2400" b="1">
                <a:solidFill>
                  <a:schemeClr val="bg1"/>
                </a:solidFill>
                <a:latin typeface="楷体" pitchFamily="49" charset="-122"/>
                <a:ea typeface="楷体" pitchFamily="49" charset="-122"/>
              </a:rPr>
              <a:t>：用一个可训练的滤波器</a:t>
            </a:r>
            <a:r>
              <a:rPr lang="en-US" altLang="zh-CN" sz="2400" b="1">
                <a:solidFill>
                  <a:schemeClr val="bg1"/>
                </a:solidFill>
                <a:latin typeface="楷体" pitchFamily="49" charset="-122"/>
                <a:ea typeface="楷体" pitchFamily="49" charset="-122"/>
              </a:rPr>
              <a:t>fx</a:t>
            </a:r>
            <a:r>
              <a:rPr lang="zh-CN" altLang="en-US" sz="2400" b="1">
                <a:solidFill>
                  <a:schemeClr val="bg1"/>
                </a:solidFill>
                <a:latin typeface="楷体" pitchFamily="49" charset="-122"/>
                <a:ea typeface="楷体" pitchFamily="49" charset="-122"/>
              </a:rPr>
              <a:t>去卷积一个输入的图像（第一阶段是输入的图像，后面的阶段就是</a:t>
            </a:r>
            <a:r>
              <a:rPr lang="en-US" altLang="zh-CN" sz="2400">
                <a:solidFill>
                  <a:schemeClr val="bg1"/>
                </a:solidFill>
                <a:latin typeface="楷体" pitchFamily="49" charset="-122"/>
                <a:ea typeface="楷体" pitchFamily="49" charset="-122"/>
              </a:rPr>
              <a:t>Feature Map</a:t>
            </a:r>
            <a:r>
              <a:rPr lang="zh-CN" altLang="en-US" sz="2400" b="1">
                <a:solidFill>
                  <a:schemeClr val="bg1"/>
                </a:solidFill>
                <a:latin typeface="楷体" pitchFamily="49" charset="-122"/>
                <a:ea typeface="楷体" pitchFamily="49" charset="-122"/>
              </a:rPr>
              <a:t>了），然后加一个偏置</a:t>
            </a:r>
            <a:r>
              <a:rPr lang="en-US" altLang="zh-CN" sz="2400" b="1">
                <a:solidFill>
                  <a:schemeClr val="bg1"/>
                </a:solidFill>
                <a:latin typeface="楷体" pitchFamily="49" charset="-122"/>
                <a:ea typeface="楷体" pitchFamily="49" charset="-122"/>
              </a:rPr>
              <a:t>bx</a:t>
            </a:r>
            <a:r>
              <a:rPr lang="zh-CN" altLang="en-US" sz="2400" b="1">
                <a:solidFill>
                  <a:schemeClr val="bg1"/>
                </a:solidFill>
                <a:latin typeface="楷体" pitchFamily="49" charset="-122"/>
                <a:ea typeface="楷体" pitchFamily="49" charset="-122"/>
              </a:rPr>
              <a:t>，得到卷积层</a:t>
            </a:r>
            <a:r>
              <a:rPr lang="en-US" altLang="zh-CN" sz="2400" b="1">
                <a:solidFill>
                  <a:schemeClr val="bg1"/>
                </a:solidFill>
                <a:latin typeface="楷体" pitchFamily="49" charset="-122"/>
                <a:ea typeface="楷体" pitchFamily="49" charset="-122"/>
              </a:rPr>
              <a:t>Cx</a:t>
            </a:r>
            <a:r>
              <a:rPr lang="zh-CN" altLang="en-US" sz="2400" b="1">
                <a:solidFill>
                  <a:schemeClr val="bg1"/>
                </a:solidFill>
                <a:latin typeface="楷体" pitchFamily="49" charset="-122"/>
                <a:ea typeface="楷体" pitchFamily="49" charset="-122"/>
              </a:rPr>
              <a:t>。</a:t>
            </a:r>
          </a:p>
          <a:p>
            <a:pPr fontAlgn="ctr">
              <a:buFont typeface="Wingdings" pitchFamily="2" charset="2"/>
              <a:buChar char="p"/>
            </a:pPr>
            <a:r>
              <a:rPr lang="zh-CN" altLang="en-US" sz="2400" b="1" u="sng">
                <a:solidFill>
                  <a:schemeClr val="bg1"/>
                </a:solidFill>
                <a:latin typeface="楷体" pitchFamily="49" charset="-122"/>
                <a:ea typeface="楷体" pitchFamily="49" charset="-122"/>
              </a:rPr>
              <a:t>子采样过程</a:t>
            </a:r>
            <a:r>
              <a:rPr lang="zh-CN" altLang="en-US" sz="2400" b="1">
                <a:solidFill>
                  <a:schemeClr val="bg1"/>
                </a:solidFill>
                <a:latin typeface="楷体" pitchFamily="49" charset="-122"/>
                <a:ea typeface="楷体" pitchFamily="49" charset="-122"/>
              </a:rPr>
              <a:t>：每邻域</a:t>
            </a:r>
            <a:r>
              <a:rPr lang="en-US" altLang="zh-CN" sz="2400" b="1">
                <a:solidFill>
                  <a:schemeClr val="bg1"/>
                </a:solidFill>
                <a:latin typeface="楷体" pitchFamily="49" charset="-122"/>
                <a:ea typeface="楷体" pitchFamily="49" charset="-122"/>
              </a:rPr>
              <a:t>n</a:t>
            </a:r>
            <a:r>
              <a:rPr lang="zh-CN" altLang="en-US" sz="2400" b="1">
                <a:solidFill>
                  <a:schemeClr val="bg1"/>
                </a:solidFill>
                <a:latin typeface="楷体" pitchFamily="49" charset="-122"/>
                <a:ea typeface="楷体" pitchFamily="49" charset="-122"/>
              </a:rPr>
              <a:t>个像素通过池化（</a:t>
            </a:r>
            <a:r>
              <a:rPr lang="en-US" altLang="zh-CN" sz="2400" b="1">
                <a:solidFill>
                  <a:schemeClr val="bg1"/>
                </a:solidFill>
                <a:latin typeface="楷体" pitchFamily="49" charset="-122"/>
                <a:ea typeface="楷体" pitchFamily="49" charset="-122"/>
              </a:rPr>
              <a:t>pooling</a:t>
            </a:r>
            <a:r>
              <a:rPr lang="zh-CN" altLang="en-US" sz="2400" b="1">
                <a:solidFill>
                  <a:schemeClr val="bg1"/>
                </a:solidFill>
                <a:latin typeface="楷体" pitchFamily="49" charset="-122"/>
                <a:ea typeface="楷体" pitchFamily="49" charset="-122"/>
              </a:rPr>
              <a:t>）步骤变为一个像素，然后通过标量</a:t>
            </a:r>
            <a:r>
              <a:rPr lang="en-US" altLang="zh-CN" sz="2400" b="1">
                <a:solidFill>
                  <a:schemeClr val="bg1"/>
                </a:solidFill>
                <a:latin typeface="楷体" pitchFamily="49" charset="-122"/>
                <a:ea typeface="楷体" pitchFamily="49" charset="-122"/>
              </a:rPr>
              <a:t>W</a:t>
            </a:r>
            <a:r>
              <a:rPr lang="en-US" altLang="zh-CN" sz="1600" b="1">
                <a:solidFill>
                  <a:schemeClr val="bg1"/>
                </a:solidFill>
                <a:latin typeface="楷体" pitchFamily="49" charset="-122"/>
                <a:ea typeface="楷体" pitchFamily="49" charset="-122"/>
              </a:rPr>
              <a:t>x+1</a:t>
            </a:r>
            <a:r>
              <a:rPr lang="zh-CN" altLang="en-US" sz="2400" b="1">
                <a:solidFill>
                  <a:schemeClr val="bg1"/>
                </a:solidFill>
                <a:latin typeface="楷体" pitchFamily="49" charset="-122"/>
                <a:ea typeface="楷体" pitchFamily="49" charset="-122"/>
              </a:rPr>
              <a:t>加权，再增加偏置</a:t>
            </a:r>
            <a:r>
              <a:rPr lang="en-US" altLang="zh-CN" sz="2400" b="1">
                <a:solidFill>
                  <a:schemeClr val="bg1"/>
                </a:solidFill>
                <a:latin typeface="楷体" pitchFamily="49" charset="-122"/>
                <a:ea typeface="楷体" pitchFamily="49" charset="-122"/>
              </a:rPr>
              <a:t>b</a:t>
            </a:r>
            <a:r>
              <a:rPr lang="en-US" altLang="zh-CN" sz="1600" b="1">
                <a:solidFill>
                  <a:schemeClr val="bg1"/>
                </a:solidFill>
              </a:rPr>
              <a:t>x+1</a:t>
            </a:r>
            <a:r>
              <a:rPr lang="zh-CN" altLang="en-US" sz="2400" b="1">
                <a:solidFill>
                  <a:schemeClr val="bg1"/>
                </a:solidFill>
                <a:latin typeface="楷体" pitchFamily="49" charset="-122"/>
                <a:ea typeface="楷体" pitchFamily="49" charset="-122"/>
              </a:rPr>
              <a:t>，然后通过一个</a:t>
            </a:r>
            <a:r>
              <a:rPr lang="en-US" altLang="zh-CN" sz="2400" b="1">
                <a:solidFill>
                  <a:schemeClr val="bg1"/>
                </a:solidFill>
                <a:latin typeface="楷体" pitchFamily="49" charset="-122"/>
                <a:ea typeface="楷体" pitchFamily="49" charset="-122"/>
              </a:rPr>
              <a:t>sigmoid</a:t>
            </a:r>
            <a:r>
              <a:rPr lang="zh-CN" altLang="en-US" sz="2400" b="1">
                <a:solidFill>
                  <a:schemeClr val="bg1"/>
                </a:solidFill>
                <a:latin typeface="楷体" pitchFamily="49" charset="-122"/>
                <a:ea typeface="楷体" pitchFamily="49" charset="-122"/>
              </a:rPr>
              <a:t>激活函数，产生一个大概缩小</a:t>
            </a:r>
            <a:r>
              <a:rPr lang="en-US" altLang="zh-CN" sz="2400" b="1">
                <a:solidFill>
                  <a:schemeClr val="bg1"/>
                </a:solidFill>
                <a:latin typeface="楷体" pitchFamily="49" charset="-122"/>
                <a:ea typeface="楷体" pitchFamily="49" charset="-122"/>
              </a:rPr>
              <a:t>n</a:t>
            </a:r>
            <a:r>
              <a:rPr lang="zh-CN" altLang="en-US" sz="2400" b="1">
                <a:solidFill>
                  <a:schemeClr val="bg1"/>
                </a:solidFill>
                <a:latin typeface="楷体" pitchFamily="49" charset="-122"/>
                <a:ea typeface="楷体" pitchFamily="49" charset="-122"/>
              </a:rPr>
              <a:t>倍的特征映射图</a:t>
            </a:r>
            <a:r>
              <a:rPr lang="en-US" altLang="zh-CN" sz="2400" b="1">
                <a:solidFill>
                  <a:schemeClr val="bg1"/>
                </a:solidFill>
                <a:latin typeface="楷体" pitchFamily="49" charset="-122"/>
                <a:ea typeface="楷体" pitchFamily="49" charset="-122"/>
              </a:rPr>
              <a:t>S</a:t>
            </a:r>
            <a:r>
              <a:rPr lang="en-US" altLang="zh-CN" sz="1600" b="1">
                <a:solidFill>
                  <a:schemeClr val="bg1"/>
                </a:solidFill>
                <a:latin typeface="楷体" pitchFamily="49" charset="-122"/>
                <a:ea typeface="楷体" pitchFamily="49" charset="-122"/>
              </a:rPr>
              <a:t>x+1</a:t>
            </a:r>
            <a:r>
              <a:rPr lang="zh-CN" altLang="en-US" sz="2400" b="1">
                <a:solidFill>
                  <a:schemeClr val="bg1"/>
                </a:solidFill>
                <a:latin typeface="楷体" pitchFamily="49" charset="-122"/>
                <a:ea typeface="楷体" pitchFamily="49" charset="-122"/>
              </a:rPr>
              <a:t>。</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9634" name="Rectangle 3"/>
          <p:cNvSpPr>
            <a:spLocks noGrp="1"/>
          </p:cNvSpPr>
          <p:nvPr>
            <p:ph type="body" idx="1"/>
          </p:nvPr>
        </p:nvSpPr>
        <p:spPr>
          <a:xfrm>
            <a:off x="457200" y="1295400"/>
            <a:ext cx="86868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p>
        </p:txBody>
      </p:sp>
      <p:pic>
        <p:nvPicPr>
          <p:cNvPr id="69635" name="Picture 4"/>
          <p:cNvPicPr>
            <a:picLocks noChangeAspect="1" noChangeArrowheads="1"/>
          </p:cNvPicPr>
          <p:nvPr/>
        </p:nvPicPr>
        <p:blipFill>
          <a:blip r:embed="rId2">
            <a:lum bright="-6000" contrast="24000"/>
          </a:blip>
          <a:srcRect/>
          <a:stretch>
            <a:fillRect/>
          </a:stretch>
        </p:blipFill>
        <p:spPr bwMode="auto">
          <a:xfrm>
            <a:off x="762000" y="2028825"/>
            <a:ext cx="7772400" cy="2314575"/>
          </a:xfrm>
          <a:prstGeom prst="rect">
            <a:avLst/>
          </a:prstGeom>
          <a:noFill/>
          <a:ln w="9525">
            <a:noFill/>
            <a:miter lim="800000"/>
            <a:headEnd/>
            <a:tailEnd/>
          </a:ln>
        </p:spPr>
      </p:pic>
      <p:sp>
        <p:nvSpPr>
          <p:cNvPr id="69636" name="Rectangle 5"/>
          <p:cNvSpPr>
            <a:spLocks noChangeArrowheads="1"/>
          </p:cNvSpPr>
          <p:nvPr/>
        </p:nvSpPr>
        <p:spPr bwMode="auto">
          <a:xfrm>
            <a:off x="152400" y="4751388"/>
            <a:ext cx="9220200" cy="1738312"/>
          </a:xfrm>
          <a:prstGeom prst="rect">
            <a:avLst/>
          </a:prstGeom>
          <a:noFill/>
          <a:ln w="9525">
            <a:noFill/>
            <a:miter lim="800000"/>
            <a:headEnd/>
            <a:tailEnd/>
          </a:ln>
        </p:spPr>
        <p:txBody>
          <a:bodyPr lIns="0" tIns="0" rIns="0" bIns="0" anchor="ctr">
            <a:spAutoFit/>
          </a:bodyPr>
          <a:lstStyle/>
          <a:p>
            <a:pPr fontAlgn="ctr"/>
            <a:r>
              <a:rPr lang="en-US" altLang="zh-CN" sz="2000" b="1">
                <a:solidFill>
                  <a:srgbClr val="FF0000"/>
                </a:solidFill>
                <a:latin typeface="楷体" pitchFamily="49" charset="-122"/>
                <a:ea typeface="楷体" pitchFamily="49" charset="-122"/>
              </a:rPr>
              <a:t>CNN</a:t>
            </a:r>
            <a:r>
              <a:rPr lang="zh-CN" altLang="en-US" sz="2000" b="1">
                <a:solidFill>
                  <a:srgbClr val="FF0000"/>
                </a:solidFill>
                <a:latin typeface="楷体" pitchFamily="49" charset="-122"/>
                <a:ea typeface="楷体" pitchFamily="49" charset="-122"/>
              </a:rPr>
              <a:t>的关键技术</a:t>
            </a:r>
            <a:r>
              <a:rPr lang="zh-CN" altLang="en-US" sz="2000" b="1">
                <a:solidFill>
                  <a:schemeClr val="bg1"/>
                </a:solidFill>
                <a:latin typeface="楷体" pitchFamily="49" charset="-122"/>
                <a:ea typeface="楷体" pitchFamily="49" charset="-122"/>
              </a:rPr>
              <a:t>：局部感受野、权值共享、时间或空间子采样</a:t>
            </a:r>
          </a:p>
          <a:p>
            <a:pPr fontAlgn="ctr"/>
            <a:r>
              <a:rPr lang="en-US" altLang="zh-CN" sz="2000" b="1">
                <a:solidFill>
                  <a:srgbClr val="FF0000"/>
                </a:solidFill>
                <a:latin typeface="楷体" pitchFamily="49" charset="-122"/>
                <a:ea typeface="楷体" pitchFamily="49" charset="-122"/>
              </a:rPr>
              <a:t>CNN</a:t>
            </a:r>
            <a:r>
              <a:rPr lang="zh-CN" altLang="en-US" sz="2000" b="1">
                <a:solidFill>
                  <a:srgbClr val="FF0000"/>
                </a:solidFill>
                <a:latin typeface="楷体" pitchFamily="49" charset="-122"/>
                <a:ea typeface="楷体" pitchFamily="49" charset="-122"/>
              </a:rPr>
              <a:t>的优点：</a:t>
            </a:r>
          </a:p>
          <a:p>
            <a:pPr fontAlgn="ctr"/>
            <a:r>
              <a:rPr lang="en-US" altLang="zh-CN" sz="2000" b="1">
                <a:solidFill>
                  <a:schemeClr val="bg1"/>
                </a:solidFill>
                <a:latin typeface="楷体" pitchFamily="49" charset="-122"/>
                <a:ea typeface="楷体" pitchFamily="49" charset="-122"/>
              </a:rPr>
              <a:t>1</a:t>
            </a:r>
            <a:r>
              <a:rPr lang="zh-CN" altLang="en-US" sz="2000" b="1">
                <a:solidFill>
                  <a:schemeClr val="bg1"/>
                </a:solidFill>
                <a:latin typeface="楷体" pitchFamily="49" charset="-122"/>
                <a:ea typeface="楷体" pitchFamily="49" charset="-122"/>
              </a:rPr>
              <a:t>、</a:t>
            </a:r>
            <a:r>
              <a:rPr lang="zh-CN" altLang="en-US" b="1">
                <a:solidFill>
                  <a:schemeClr val="bg1"/>
                </a:solidFill>
                <a:latin typeface="楷体" pitchFamily="49" charset="-122"/>
                <a:ea typeface="楷体" pitchFamily="49" charset="-122"/>
              </a:rPr>
              <a:t>避免了显式的特征抽取，而隐式地从训练数据中进行学习；</a:t>
            </a:r>
          </a:p>
          <a:p>
            <a:pPr fontAlgn="ctr"/>
            <a:r>
              <a:rPr lang="en-US" altLang="zh-CN" b="1">
                <a:solidFill>
                  <a:schemeClr val="bg1"/>
                </a:solidFill>
                <a:latin typeface="楷体" pitchFamily="49" charset="-122"/>
                <a:ea typeface="楷体" pitchFamily="49" charset="-122"/>
              </a:rPr>
              <a:t>2</a:t>
            </a:r>
            <a:r>
              <a:rPr lang="zh-CN" altLang="en-US" b="1">
                <a:solidFill>
                  <a:schemeClr val="bg1"/>
                </a:solidFill>
                <a:latin typeface="楷体" pitchFamily="49" charset="-122"/>
                <a:ea typeface="楷体" pitchFamily="49" charset="-122"/>
              </a:rPr>
              <a:t>、同一特征映射面上的神经元权值相同，从而网络可以并行学习，降低了网络的复杂性；</a:t>
            </a:r>
          </a:p>
          <a:p>
            <a:pPr fontAlgn="ctr"/>
            <a:r>
              <a:rPr lang="en-US" altLang="zh-CN" b="1">
                <a:solidFill>
                  <a:schemeClr val="bg1"/>
                </a:solidFill>
                <a:latin typeface="楷体" pitchFamily="49" charset="-122"/>
                <a:ea typeface="楷体" pitchFamily="49" charset="-122"/>
              </a:rPr>
              <a:t>3</a:t>
            </a:r>
            <a:r>
              <a:rPr lang="zh-CN" altLang="en-US" b="1">
                <a:solidFill>
                  <a:schemeClr val="bg1"/>
                </a:solidFill>
                <a:latin typeface="楷体" pitchFamily="49" charset="-122"/>
                <a:ea typeface="楷体" pitchFamily="49" charset="-122"/>
              </a:rPr>
              <a:t>、采用时间或者空间的子采样结构，可以获得某种程度的位移、尺度、形变鲁棒性；</a:t>
            </a:r>
          </a:p>
          <a:p>
            <a:pPr fontAlgn="ctr"/>
            <a:r>
              <a:rPr lang="en-US" altLang="zh-CN" b="1">
                <a:solidFill>
                  <a:schemeClr val="bg1"/>
                </a:solidFill>
                <a:latin typeface="楷体" pitchFamily="49" charset="-122"/>
                <a:ea typeface="楷体" pitchFamily="49" charset="-122"/>
              </a:rPr>
              <a:t>3</a:t>
            </a:r>
            <a:r>
              <a:rPr lang="zh-CN" altLang="en-US" b="1">
                <a:solidFill>
                  <a:schemeClr val="bg1"/>
                </a:solidFill>
                <a:latin typeface="楷体" pitchFamily="49" charset="-122"/>
                <a:ea typeface="楷体" pitchFamily="49" charset="-122"/>
              </a:rPr>
              <a:t>、输入信息和网络拓扑结构能很好的吻合，在语音识别和图像处理方面有着独特优势。</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70658" name="Rectangle 3"/>
          <p:cNvSpPr>
            <a:spLocks noGrp="1"/>
          </p:cNvSpPr>
          <p:nvPr>
            <p:ph type="body" idx="1"/>
          </p:nvPr>
        </p:nvSpPr>
        <p:spPr/>
        <p:txBody>
          <a:bodyPr/>
          <a:lstStyle/>
          <a:p>
            <a:r>
              <a:rPr lang="zh-CN" altLang="en-US" smtClean="0">
                <a:latin typeface="楷体" pitchFamily="49" charset="-122"/>
                <a:ea typeface="楷体" pitchFamily="49" charset="-122"/>
              </a:rPr>
              <a:t>基于</a:t>
            </a:r>
            <a:r>
              <a:rPr lang="en-US" altLang="zh-CN" smtClean="0">
                <a:latin typeface="楷体" pitchFamily="49" charset="-122"/>
                <a:ea typeface="楷体" pitchFamily="49" charset="-122"/>
              </a:rPr>
              <a:t>CRBM</a:t>
            </a:r>
            <a:r>
              <a:rPr lang="zh-CN" altLang="en-US" smtClean="0">
                <a:latin typeface="楷体" pitchFamily="49" charset="-122"/>
                <a:ea typeface="楷体" pitchFamily="49" charset="-122"/>
              </a:rPr>
              <a:t>的深度学习框架</a:t>
            </a:r>
          </a:p>
        </p:txBody>
      </p:sp>
      <p:pic>
        <p:nvPicPr>
          <p:cNvPr id="70659" name="Picture 4"/>
          <p:cNvPicPr>
            <a:picLocks noChangeAspect="1" noChangeArrowheads="1"/>
          </p:cNvPicPr>
          <p:nvPr/>
        </p:nvPicPr>
        <p:blipFill>
          <a:blip r:embed="rId2"/>
          <a:srcRect/>
          <a:stretch>
            <a:fillRect/>
          </a:stretch>
        </p:blipFill>
        <p:spPr bwMode="auto">
          <a:xfrm>
            <a:off x="171450" y="2519363"/>
            <a:ext cx="8915400" cy="4059237"/>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p:cNvSpPr>
          <p:nvPr>
            <p:ph type="title"/>
          </p:nvPr>
        </p:nvSpPr>
        <p:spPr/>
        <p:txBody>
          <a:bodyPr/>
          <a:lstStyle/>
          <a:p>
            <a:r>
              <a:rPr lang="zh-CN" altLang="en-US" smtClean="0">
                <a:latin typeface="Albertus Extra Bold"/>
                <a:ea typeface="黑体" pitchFamily="49" charset="-122"/>
              </a:rPr>
              <a:t>深度学习性能比较</a:t>
            </a:r>
          </a:p>
        </p:txBody>
      </p:sp>
      <p:sp>
        <p:nvSpPr>
          <p:cNvPr id="71682" name="Rectangle 3"/>
          <p:cNvSpPr>
            <a:spLocks noGrp="1"/>
          </p:cNvSpPr>
          <p:nvPr>
            <p:ph type="body" idx="1"/>
          </p:nvPr>
        </p:nvSpPr>
        <p:spPr/>
        <p:txBody>
          <a:bodyPr/>
          <a:lstStyle/>
          <a:p>
            <a:r>
              <a:rPr lang="en-US" altLang="zh-CN" smtClean="0">
                <a:latin typeface="Adobe Caslon Pro"/>
              </a:rPr>
              <a:t>Deep nets VS. Boosting</a:t>
            </a:r>
          </a:p>
        </p:txBody>
      </p:sp>
      <p:pic>
        <p:nvPicPr>
          <p:cNvPr id="71683" name="Picture 4"/>
          <p:cNvPicPr>
            <a:picLocks noChangeAspect="1" noChangeArrowheads="1"/>
          </p:cNvPicPr>
          <p:nvPr/>
        </p:nvPicPr>
        <p:blipFill>
          <a:blip r:embed="rId2"/>
          <a:srcRect l="19913" t="15625" r="23865" b="11458"/>
          <a:stretch>
            <a:fillRect/>
          </a:stretch>
        </p:blipFill>
        <p:spPr bwMode="auto">
          <a:xfrm>
            <a:off x="1600200" y="2371725"/>
            <a:ext cx="5943600" cy="433387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p:cNvSpPr>
          <p:nvPr>
            <p:ph type="title"/>
          </p:nvPr>
        </p:nvSpPr>
        <p:spPr/>
        <p:txBody>
          <a:bodyPr/>
          <a:lstStyle/>
          <a:p>
            <a:r>
              <a:rPr lang="zh-CN" altLang="en-US" smtClean="0">
                <a:latin typeface="Albertus Extra Bold"/>
                <a:ea typeface="黑体" pitchFamily="49" charset="-122"/>
              </a:rPr>
              <a:t>深度学习性能比较</a:t>
            </a:r>
          </a:p>
        </p:txBody>
      </p:sp>
      <p:sp>
        <p:nvSpPr>
          <p:cNvPr id="72706" name="Rectangle 3"/>
          <p:cNvSpPr>
            <a:spLocks noGrp="1"/>
          </p:cNvSpPr>
          <p:nvPr>
            <p:ph type="body" idx="1"/>
          </p:nvPr>
        </p:nvSpPr>
        <p:spPr/>
        <p:txBody>
          <a:bodyPr/>
          <a:lstStyle/>
          <a:p>
            <a:r>
              <a:rPr lang="en-US" altLang="zh-CN" smtClean="0">
                <a:latin typeface="Adobe Caslon Pro"/>
              </a:rPr>
              <a:t>Deep nets VS. Probabilistic Models</a:t>
            </a:r>
          </a:p>
        </p:txBody>
      </p:sp>
      <p:pic>
        <p:nvPicPr>
          <p:cNvPr id="72707" name="Picture 5"/>
          <p:cNvPicPr>
            <a:picLocks noChangeAspect="1" noChangeArrowheads="1"/>
          </p:cNvPicPr>
          <p:nvPr/>
        </p:nvPicPr>
        <p:blipFill>
          <a:blip r:embed="rId2"/>
          <a:srcRect l="19913" t="15625" r="18594" b="11458"/>
          <a:stretch>
            <a:fillRect/>
          </a:stretch>
        </p:blipFill>
        <p:spPr bwMode="auto">
          <a:xfrm>
            <a:off x="1066800" y="2514600"/>
            <a:ext cx="6096000" cy="4064000"/>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73731" name="Content Placeholder 2"/>
          <p:cNvSpPr>
            <a:spLocks noGrp="1"/>
          </p:cNvSpPr>
          <p:nvPr>
            <p:ph idx="4294967295"/>
          </p:nvPr>
        </p:nvSpPr>
        <p:spPr>
          <a:xfrm>
            <a:off x="1905000" y="1524000"/>
            <a:ext cx="7239000" cy="4525963"/>
          </a:xfrm>
        </p:spPr>
        <p:txBody>
          <a:bodyPr/>
          <a:lstStyle/>
          <a:p>
            <a:r>
              <a:rPr lang="zh-CN" altLang="en-US" smtClean="0">
                <a:latin typeface="Adobe Caslon Pro"/>
                <a:ea typeface="楷体" pitchFamily="49" charset="-122"/>
              </a:rPr>
              <a:t>随机文法模型</a:t>
            </a:r>
          </a:p>
          <a:p>
            <a:pPr lvl="1"/>
            <a:r>
              <a:rPr lang="en-US" altLang="zh-CN" smtClean="0">
                <a:latin typeface="Adobe Caslon Pro"/>
              </a:rPr>
              <a:t>Set of production rules for objects</a:t>
            </a:r>
          </a:p>
          <a:p>
            <a:pPr lvl="1"/>
            <a:r>
              <a:rPr lang="en-US" altLang="zh-CN" smtClean="0">
                <a:latin typeface="Adobe Caslon Pro"/>
              </a:rPr>
              <a:t>Zhu &amp; Mumford, Stochastic Grammar of Images, F&amp;T 2006</a:t>
            </a:r>
          </a:p>
          <a:p>
            <a:pPr lvl="1"/>
            <a:endParaRPr lang="en-US" altLang="zh-CN" smtClean="0">
              <a:latin typeface="Adobe Caslon Pro"/>
            </a:endParaRPr>
          </a:p>
          <a:p>
            <a:pPr lvl="1"/>
            <a:endParaRPr lang="en-US" altLang="zh-CN" smtClean="0">
              <a:latin typeface="Adobe Caslon Pro"/>
            </a:endParaRP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3733"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73734"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7" name="Oval 6"/>
          <p:cNvSpPr/>
          <p:nvPr/>
        </p:nvSpPr>
        <p:spPr>
          <a:xfrm>
            <a:off x="457200" y="44196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3736" name="Picture 3"/>
          <p:cNvPicPr>
            <a:picLocks noChangeAspect="1" noChangeArrowheads="1"/>
          </p:cNvPicPr>
          <p:nvPr/>
        </p:nvPicPr>
        <p:blipFill>
          <a:blip r:embed="rId2"/>
          <a:srcRect l="7573" t="4794" r="8328" b="14854"/>
          <a:stretch>
            <a:fillRect/>
          </a:stretch>
        </p:blipFill>
        <p:spPr bwMode="auto">
          <a:xfrm>
            <a:off x="3581400" y="3810000"/>
            <a:ext cx="4087813" cy="2908300"/>
          </a:xfrm>
          <a:prstGeom prst="rect">
            <a:avLst/>
          </a:prstGeom>
          <a:noFill/>
          <a:ln w="9525">
            <a:noFill/>
            <a:miter lim="800000"/>
            <a:headEnd/>
            <a:tailEnd/>
          </a:ln>
        </p:spPr>
      </p:pic>
      <p:sp>
        <p:nvSpPr>
          <p:cNvPr id="73737" name="Rectangle 9"/>
          <p:cNvSpPr>
            <a:spLocks noChangeArrowheads="1"/>
          </p:cNvSpPr>
          <p:nvPr/>
        </p:nvSpPr>
        <p:spPr bwMode="auto">
          <a:xfrm rot="-5400000">
            <a:off x="7033419" y="5690394"/>
            <a:ext cx="1878012" cy="400050"/>
          </a:xfrm>
          <a:prstGeom prst="rect">
            <a:avLst/>
          </a:prstGeom>
          <a:noFill/>
          <a:ln w="9525">
            <a:noFill/>
            <a:miter lim="800000"/>
            <a:headEnd/>
            <a:tailEnd/>
          </a:ln>
        </p:spPr>
        <p:txBody>
          <a:bodyPr wrap="none">
            <a:spAutoFit/>
          </a:bodyPr>
          <a:lstStyle/>
          <a:p>
            <a:r>
              <a:rPr lang="en-US" altLang="zh-CN" sz="2000">
                <a:solidFill>
                  <a:srgbClr val="FFFFFF"/>
                </a:solidFill>
                <a:latin typeface="Adobe Caslon Pro"/>
                <a:ea typeface="MS PGothic" pitchFamily="34" charset="-128"/>
              </a:rPr>
              <a:t>[S.C. Zhu et al.]</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74755" name="Content Placeholder 2"/>
          <p:cNvSpPr>
            <a:spLocks noGrp="1"/>
          </p:cNvSpPr>
          <p:nvPr>
            <p:ph idx="4294967295"/>
          </p:nvPr>
        </p:nvSpPr>
        <p:spPr>
          <a:xfrm>
            <a:off x="1905000" y="1341438"/>
            <a:ext cx="7086600" cy="4525962"/>
          </a:xfrm>
        </p:spPr>
        <p:txBody>
          <a:bodyPr/>
          <a:lstStyle/>
          <a:p>
            <a:pPr marL="465138" lvl="1" indent="-457200">
              <a:buFont typeface="Arial" charset="0"/>
              <a:buChar char="•"/>
            </a:pPr>
            <a:r>
              <a:rPr lang="zh-CN" altLang="en-US" smtClean="0">
                <a:latin typeface="Adobe Caslon Pro"/>
                <a:ea typeface="楷体" pitchFamily="49" charset="-122"/>
              </a:rPr>
              <a:t>基于文法模型的物体检测</a:t>
            </a:r>
          </a:p>
          <a:p>
            <a:pPr marL="465138" lvl="1" indent="-457200">
              <a:buFont typeface="Arial" charset="0"/>
              <a:buNone/>
            </a:pPr>
            <a:r>
              <a:rPr lang="en-US" altLang="zh-CN" smtClean="0">
                <a:latin typeface="Adobe Caslon Pro"/>
              </a:rPr>
              <a:t>     -R. Girshick, P. Felzenszwalb, D. McAllester, NIPS 2011</a:t>
            </a:r>
          </a:p>
          <a:p>
            <a:pPr marL="465138" lvl="1" indent="-457200">
              <a:buFont typeface="Arial" charset="0"/>
              <a:buNone/>
            </a:pPr>
            <a:r>
              <a:rPr lang="en-US" altLang="zh-CN" smtClean="0">
                <a:latin typeface="Adobe Caslon Pro"/>
              </a:rPr>
              <a:t>    -Learn local appearance</a:t>
            </a:r>
            <a:br>
              <a:rPr lang="en-US" altLang="zh-CN" smtClean="0">
                <a:latin typeface="Adobe Caslon Pro"/>
              </a:rPr>
            </a:br>
            <a:r>
              <a:rPr lang="en-US" altLang="zh-CN" smtClean="0">
                <a:latin typeface="Adobe Caslon Pro"/>
              </a:rPr>
              <a:t>&amp; shape</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40386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4758" name="Picture 10"/>
          <p:cNvPicPr>
            <a:picLocks noChangeAspect="1"/>
          </p:cNvPicPr>
          <p:nvPr/>
        </p:nvPicPr>
        <p:blipFill>
          <a:blip r:embed="rId2"/>
          <a:srcRect/>
          <a:stretch>
            <a:fillRect/>
          </a:stretch>
        </p:blipFill>
        <p:spPr bwMode="auto">
          <a:xfrm>
            <a:off x="6372225" y="2667000"/>
            <a:ext cx="2463800" cy="1792288"/>
          </a:xfrm>
          <a:prstGeom prst="rect">
            <a:avLst/>
          </a:prstGeom>
          <a:noFill/>
          <a:ln w="9525">
            <a:noFill/>
            <a:miter lim="800000"/>
            <a:headEnd/>
            <a:tailEnd/>
          </a:ln>
        </p:spPr>
      </p:pic>
      <p:pic>
        <p:nvPicPr>
          <p:cNvPr id="74759" name="Picture 13"/>
          <p:cNvPicPr>
            <a:picLocks noChangeAspect="1"/>
          </p:cNvPicPr>
          <p:nvPr/>
        </p:nvPicPr>
        <p:blipFill>
          <a:blip r:embed="rId3"/>
          <a:srcRect/>
          <a:stretch>
            <a:fillRect/>
          </a:stretch>
        </p:blipFill>
        <p:spPr bwMode="auto">
          <a:xfrm>
            <a:off x="2133600" y="4459288"/>
            <a:ext cx="6659563" cy="2360612"/>
          </a:xfrm>
          <a:prstGeom prst="rect">
            <a:avLst/>
          </a:prstGeom>
          <a:noFill/>
          <a:ln w="9525">
            <a:noFill/>
            <a:miter lim="800000"/>
            <a:headEnd/>
            <a:tailEnd/>
          </a:ln>
        </p:spPr>
      </p:pic>
      <p:pic>
        <p:nvPicPr>
          <p:cNvPr id="74760" name="Picture 12"/>
          <p:cNvPicPr>
            <a:picLocks noChangeAspect="1"/>
          </p:cNvPicPr>
          <p:nvPr/>
        </p:nvPicPr>
        <p:blipFill>
          <a:blip r:embed="rId4"/>
          <a:srcRect/>
          <a:stretch>
            <a:fillRect/>
          </a:stretch>
        </p:blipFill>
        <p:spPr bwMode="auto">
          <a:xfrm>
            <a:off x="7239000" y="4495800"/>
            <a:ext cx="1600200" cy="2209800"/>
          </a:xfrm>
          <a:prstGeom prst="rect">
            <a:avLst/>
          </a:prstGeom>
          <a:noFill/>
          <a:ln w="9525">
            <a:noFill/>
            <a:miter lim="800000"/>
            <a:headEnd/>
            <a:tailEnd/>
          </a:ln>
        </p:spPr>
      </p:pic>
      <p:sp>
        <p:nvSpPr>
          <p:cNvPr id="74761"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74762"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75779" name="Content Placeholder 2"/>
          <p:cNvSpPr>
            <a:spLocks noGrp="1"/>
          </p:cNvSpPr>
          <p:nvPr>
            <p:ph idx="4294967295"/>
          </p:nvPr>
        </p:nvSpPr>
        <p:spPr>
          <a:xfrm>
            <a:off x="1752600" y="1570038"/>
            <a:ext cx="7239000" cy="4525962"/>
          </a:xfrm>
        </p:spPr>
        <p:txBody>
          <a:bodyPr/>
          <a:lstStyle/>
          <a:p>
            <a:r>
              <a:rPr lang="zh-CN" altLang="en-US" smtClean="0">
                <a:latin typeface="Adobe Caslon Pro"/>
                <a:ea typeface="楷体" pitchFamily="49" charset="-122"/>
              </a:rPr>
              <a:t>部件和结构模型</a:t>
            </a:r>
          </a:p>
          <a:p>
            <a:pPr lvl="1"/>
            <a:r>
              <a:rPr lang="en-US" altLang="zh-CN" smtClean="0">
                <a:latin typeface="Adobe Caslon Pro"/>
              </a:rPr>
              <a:t>Defined connectivity graph</a:t>
            </a:r>
          </a:p>
          <a:p>
            <a:pPr lvl="1"/>
            <a:r>
              <a:rPr lang="en-US" altLang="zh-CN" smtClean="0">
                <a:latin typeface="Adobe Caslon Pro"/>
              </a:rPr>
              <a:t>Learn appearance / relative position</a:t>
            </a:r>
          </a:p>
          <a:p>
            <a:pPr lvl="1"/>
            <a:endParaRPr lang="en-US" altLang="zh-CN" smtClean="0">
              <a:latin typeface="Adobe Caslon Pro"/>
            </a:endParaRPr>
          </a:p>
          <a:p>
            <a:pPr lvl="1"/>
            <a:endParaRPr lang="en-US" altLang="zh-CN" smtClean="0">
              <a:latin typeface="Adobe Caslon Pro"/>
            </a:endParaRP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35814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5782" name="Picture 11"/>
          <p:cNvPicPr>
            <a:picLocks noChangeAspect="1"/>
          </p:cNvPicPr>
          <p:nvPr/>
        </p:nvPicPr>
        <p:blipFill>
          <a:blip r:embed="rId2"/>
          <a:srcRect/>
          <a:stretch>
            <a:fillRect/>
          </a:stretch>
        </p:blipFill>
        <p:spPr bwMode="auto">
          <a:xfrm>
            <a:off x="5638800" y="3505200"/>
            <a:ext cx="3319463" cy="2794000"/>
          </a:xfrm>
          <a:prstGeom prst="rect">
            <a:avLst/>
          </a:prstGeom>
          <a:noFill/>
          <a:ln w="9525">
            <a:noFill/>
            <a:miter lim="800000"/>
            <a:headEnd/>
            <a:tailEnd/>
          </a:ln>
        </p:spPr>
      </p:pic>
      <p:pic>
        <p:nvPicPr>
          <p:cNvPr id="75783" name="Picture 12"/>
          <p:cNvPicPr>
            <a:picLocks noChangeAspect="1"/>
          </p:cNvPicPr>
          <p:nvPr/>
        </p:nvPicPr>
        <p:blipFill>
          <a:blip r:embed="rId3"/>
          <a:srcRect/>
          <a:stretch>
            <a:fillRect/>
          </a:stretch>
        </p:blipFill>
        <p:spPr bwMode="auto">
          <a:xfrm>
            <a:off x="2057400" y="3581400"/>
            <a:ext cx="3432175" cy="2635250"/>
          </a:xfrm>
          <a:prstGeom prst="rect">
            <a:avLst/>
          </a:prstGeom>
          <a:noFill/>
          <a:ln w="9525">
            <a:noFill/>
            <a:miter lim="800000"/>
            <a:headEnd/>
            <a:tailEnd/>
          </a:ln>
        </p:spPr>
      </p:pic>
      <p:sp>
        <p:nvSpPr>
          <p:cNvPr id="75784" name="Rectangle 1"/>
          <p:cNvSpPr>
            <a:spLocks noChangeArrowheads="1"/>
          </p:cNvSpPr>
          <p:nvPr/>
        </p:nvSpPr>
        <p:spPr bwMode="auto">
          <a:xfrm>
            <a:off x="2133600" y="6235700"/>
            <a:ext cx="3281363" cy="307975"/>
          </a:xfrm>
          <a:prstGeom prst="rect">
            <a:avLst/>
          </a:prstGeom>
          <a:noFill/>
          <a:ln w="9525">
            <a:noFill/>
            <a:miter lim="800000"/>
            <a:headEnd/>
            <a:tailEnd/>
          </a:ln>
        </p:spPr>
        <p:txBody>
          <a:bodyPr wrap="none">
            <a:spAutoFit/>
          </a:bodyPr>
          <a:lstStyle/>
          <a:p>
            <a:r>
              <a:rPr lang="en-US" altLang="zh-CN" sz="1400">
                <a:solidFill>
                  <a:srgbClr val="FFFFFF"/>
                </a:solidFill>
                <a:latin typeface="Adobe Caslon Pro"/>
                <a:ea typeface="MS PGothic" pitchFamily="34" charset="-128"/>
              </a:rPr>
              <a:t>[Felzenszwalb &amp; Huttenlocher CVPR’00 ]</a:t>
            </a:r>
            <a:endParaRPr lang="en-US" altLang="zh-CN" sz="1000">
              <a:ea typeface="MS PGothic" pitchFamily="34" charset="-128"/>
            </a:endParaRPr>
          </a:p>
        </p:txBody>
      </p:sp>
      <p:sp>
        <p:nvSpPr>
          <p:cNvPr id="75785" name="Rectangle 13"/>
          <p:cNvSpPr>
            <a:spLocks noChangeArrowheads="1"/>
          </p:cNvSpPr>
          <p:nvPr/>
        </p:nvSpPr>
        <p:spPr bwMode="auto">
          <a:xfrm>
            <a:off x="5943600" y="6248400"/>
            <a:ext cx="2646363" cy="307975"/>
          </a:xfrm>
          <a:prstGeom prst="rect">
            <a:avLst/>
          </a:prstGeom>
          <a:noFill/>
          <a:ln w="9525">
            <a:noFill/>
            <a:miter lim="800000"/>
            <a:headEnd/>
            <a:tailEnd/>
          </a:ln>
        </p:spPr>
        <p:txBody>
          <a:bodyPr wrap="none">
            <a:spAutoFit/>
          </a:bodyPr>
          <a:lstStyle/>
          <a:p>
            <a:r>
              <a:rPr lang="en-US" altLang="zh-CN" sz="1400">
                <a:solidFill>
                  <a:srgbClr val="FFFFFF"/>
                </a:solidFill>
                <a:latin typeface="Adobe Caslon Pro"/>
                <a:ea typeface="Adobe Caslon Pro"/>
                <a:cs typeface="Adobe Caslon Pro"/>
              </a:rPr>
              <a:t>[Fischler and R. Elschlager 1973 ]</a:t>
            </a:r>
            <a:endParaRPr lang="en-US" altLang="zh-CN" sz="1000">
              <a:solidFill>
                <a:srgbClr val="FFFFFF"/>
              </a:solidFill>
              <a:latin typeface="Adobe Caslon Pro"/>
              <a:ea typeface="Adobe Caslon Pro"/>
              <a:cs typeface="Adobe Caslon Pro"/>
            </a:endParaRPr>
          </a:p>
        </p:txBody>
      </p:sp>
      <p:sp>
        <p:nvSpPr>
          <p:cNvPr id="75786"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75787"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57200" y="0"/>
            <a:ext cx="8229600" cy="1143000"/>
          </a:xfrm>
        </p:spPr>
        <p:txBody>
          <a:bodyPr/>
          <a:lstStyle/>
          <a:p>
            <a:pPr eaLnBrk="1" hangingPunct="1"/>
            <a:r>
              <a:rPr lang="zh-CN" altLang="en-US" smtClean="0">
                <a:latin typeface="Albertus Extra Bold"/>
                <a:ea typeface="黑体" pitchFamily="49" charset="-122"/>
              </a:rPr>
              <a:t>动 机</a:t>
            </a:r>
          </a:p>
        </p:txBody>
      </p:sp>
      <p:cxnSp>
        <p:nvCxnSpPr>
          <p:cNvPr id="5" name="Straight Connector 4"/>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17411" name="Content Placeholder 2"/>
          <p:cNvSpPr txBox="1">
            <a:spLocks/>
          </p:cNvSpPr>
          <p:nvPr/>
        </p:nvSpPr>
        <p:spPr bwMode="auto">
          <a:xfrm>
            <a:off x="128588" y="4267200"/>
            <a:ext cx="9448800" cy="1676400"/>
          </a:xfrm>
          <a:prstGeom prst="rect">
            <a:avLst/>
          </a:prstGeom>
          <a:noFill/>
          <a:ln w="9525">
            <a:noFill/>
            <a:miter lim="800000"/>
            <a:headEnd/>
            <a:tailEnd/>
          </a:ln>
        </p:spPr>
        <p:txBody>
          <a:bodyPr/>
          <a:lstStyle/>
          <a:p>
            <a:pPr marL="342900" lvl="1" indent="-342900" fontAlgn="ctr">
              <a:spcBef>
                <a:spcPct val="20000"/>
              </a:spcBef>
              <a:buFont typeface="Arial" charset="0"/>
              <a:buChar char="•"/>
            </a:pPr>
            <a:r>
              <a:rPr lang="zh-CN" altLang="en-US" sz="2400" b="1" dirty="0">
                <a:solidFill>
                  <a:schemeClr val="bg1"/>
                </a:solidFill>
                <a:ea typeface="华文楷体" pitchFamily="2" charset="-122"/>
              </a:rPr>
              <a:t>良好的特征表达，对最终算法的准确性起了非常关键的作用；</a:t>
            </a:r>
          </a:p>
          <a:p>
            <a:pPr marL="342900" lvl="1" indent="-342900" fontAlgn="ctr">
              <a:spcBef>
                <a:spcPct val="20000"/>
              </a:spcBef>
              <a:buFont typeface="Arial" charset="0"/>
              <a:buChar char="•"/>
            </a:pPr>
            <a:r>
              <a:rPr lang="zh-CN" altLang="en-US" sz="2400" b="1" dirty="0">
                <a:solidFill>
                  <a:schemeClr val="bg1"/>
                </a:solidFill>
                <a:ea typeface="华文楷体" pitchFamily="2" charset="-122"/>
              </a:rPr>
              <a:t>识别系统主要的计算和测试工作耗时主要集中在特征提取部分；</a:t>
            </a:r>
          </a:p>
          <a:p>
            <a:pPr marL="342900" lvl="1" indent="-342900" fontAlgn="ctr">
              <a:spcBef>
                <a:spcPct val="20000"/>
              </a:spcBef>
              <a:buFont typeface="Arial" charset="0"/>
              <a:buChar char="•"/>
            </a:pPr>
            <a:r>
              <a:rPr lang="zh-CN" altLang="en-US" sz="2400" b="1" dirty="0">
                <a:solidFill>
                  <a:schemeClr val="bg1"/>
                </a:solidFill>
                <a:ea typeface="华文楷体" pitchFamily="2" charset="-122"/>
              </a:rPr>
              <a:t>特征的样式目前一般都是人工设计的，靠人工提取特征。</a:t>
            </a:r>
            <a:endParaRPr lang="en-US" altLang="zh-CN" sz="2400" b="1" dirty="0">
              <a:solidFill>
                <a:schemeClr val="bg1"/>
              </a:solidFill>
              <a:ea typeface="华文楷体" pitchFamily="2" charset="-122"/>
            </a:endParaRPr>
          </a:p>
        </p:txBody>
      </p:sp>
      <p:grpSp>
        <p:nvGrpSpPr>
          <p:cNvPr id="17412" name="Group 1"/>
          <p:cNvGrpSpPr>
            <a:grpSpLocks/>
          </p:cNvGrpSpPr>
          <p:nvPr/>
        </p:nvGrpSpPr>
        <p:grpSpPr bwMode="auto">
          <a:xfrm>
            <a:off x="457200" y="2133600"/>
            <a:ext cx="8229600" cy="1524000"/>
            <a:chOff x="1143000" y="1295400"/>
            <a:chExt cx="6858000" cy="841617"/>
          </a:xfrm>
        </p:grpSpPr>
        <p:sp>
          <p:nvSpPr>
            <p:cNvPr id="17414" name="Rectangle 13"/>
            <p:cNvSpPr>
              <a:spLocks noChangeArrowheads="1"/>
            </p:cNvSpPr>
            <p:nvPr/>
          </p:nvSpPr>
          <p:spPr bwMode="auto">
            <a:xfrm>
              <a:off x="1143000" y="1295400"/>
              <a:ext cx="1055077"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chemeClr val="bg1"/>
                  </a:solidFill>
                  <a:latin typeface="Arial Narrow" pitchFamily="34" charset="0"/>
                  <a:ea typeface="MS PGothic" pitchFamily="34" charset="-128"/>
                </a:rPr>
                <a:t>Low-level sensing</a:t>
              </a:r>
            </a:p>
          </p:txBody>
        </p:sp>
        <p:sp>
          <p:nvSpPr>
            <p:cNvPr id="17415" name="Rectangle 14"/>
            <p:cNvSpPr>
              <a:spLocks noChangeArrowheads="1"/>
            </p:cNvSpPr>
            <p:nvPr/>
          </p:nvSpPr>
          <p:spPr bwMode="auto">
            <a:xfrm>
              <a:off x="2514600" y="1295400"/>
              <a:ext cx="1160585"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rgbClr val="FFFFFF"/>
                  </a:solidFill>
                  <a:latin typeface="Arial Narrow" pitchFamily="34" charset="0"/>
                  <a:ea typeface="MS PGothic" pitchFamily="34" charset="-128"/>
                </a:rPr>
                <a:t>Pre-processing</a:t>
              </a:r>
            </a:p>
          </p:txBody>
        </p:sp>
        <p:sp>
          <p:nvSpPr>
            <p:cNvPr id="17416" name="Rectangle 15"/>
            <p:cNvSpPr>
              <a:spLocks noChangeArrowheads="1"/>
            </p:cNvSpPr>
            <p:nvPr/>
          </p:nvSpPr>
          <p:spPr bwMode="auto">
            <a:xfrm>
              <a:off x="3991708" y="1295400"/>
              <a:ext cx="1055077"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rgbClr val="FFFFFF"/>
                  </a:solidFill>
                  <a:latin typeface="Arial Narrow" pitchFamily="34" charset="0"/>
                  <a:ea typeface="MS PGothic" pitchFamily="34" charset="-128"/>
                </a:rPr>
                <a:t>Feature extract.</a:t>
              </a:r>
            </a:p>
          </p:txBody>
        </p:sp>
        <p:sp>
          <p:nvSpPr>
            <p:cNvPr id="17417" name="Rectangle 18"/>
            <p:cNvSpPr>
              <a:spLocks noChangeArrowheads="1"/>
            </p:cNvSpPr>
            <p:nvPr/>
          </p:nvSpPr>
          <p:spPr bwMode="auto">
            <a:xfrm>
              <a:off x="5363308" y="1295400"/>
              <a:ext cx="1055077"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rgbClr val="FFFFFF"/>
                  </a:solidFill>
                  <a:latin typeface="Arial Narrow" pitchFamily="34" charset="0"/>
                  <a:ea typeface="MS PGothic" pitchFamily="34" charset="-128"/>
                </a:rPr>
                <a:t>Feature selection</a:t>
              </a:r>
            </a:p>
          </p:txBody>
        </p:sp>
        <p:sp>
          <p:nvSpPr>
            <p:cNvPr id="17418" name="Rectangle 19"/>
            <p:cNvSpPr>
              <a:spLocks noChangeArrowheads="1"/>
            </p:cNvSpPr>
            <p:nvPr/>
          </p:nvSpPr>
          <p:spPr bwMode="auto">
            <a:xfrm>
              <a:off x="6734908" y="1295400"/>
              <a:ext cx="1266092"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rgbClr val="FFFFFF"/>
                  </a:solidFill>
                  <a:latin typeface="Arial Narrow" pitchFamily="34" charset="0"/>
                  <a:ea typeface="MS PGothic" pitchFamily="34" charset="-128"/>
                </a:rPr>
                <a:t>Inference: prediction, recognition</a:t>
              </a:r>
            </a:p>
          </p:txBody>
        </p:sp>
        <p:sp>
          <p:nvSpPr>
            <p:cNvPr id="17419" name="Right Arrow 20"/>
            <p:cNvSpPr>
              <a:spLocks noChangeArrowheads="1"/>
            </p:cNvSpPr>
            <p:nvPr/>
          </p:nvSpPr>
          <p:spPr bwMode="auto">
            <a:xfrm>
              <a:off x="2263619" y="1615562"/>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p>
              <a:pPr algn="ctr" defTabSz="912813"/>
              <a:endParaRPr kumimoji="1" lang="zh-CN" altLang="zh-CN" sz="2400">
                <a:ea typeface="MS PGothic" pitchFamily="34" charset="-128"/>
              </a:endParaRPr>
            </a:p>
          </p:txBody>
        </p:sp>
        <p:sp>
          <p:nvSpPr>
            <p:cNvPr id="17420" name="Right Arrow 21"/>
            <p:cNvSpPr>
              <a:spLocks noChangeArrowheads="1"/>
            </p:cNvSpPr>
            <p:nvPr/>
          </p:nvSpPr>
          <p:spPr bwMode="auto">
            <a:xfrm>
              <a:off x="3750718" y="1621936"/>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p>
              <a:pPr algn="ctr" defTabSz="912813"/>
              <a:endParaRPr kumimoji="1" lang="zh-CN" altLang="zh-CN" sz="2400">
                <a:ea typeface="MS PGothic" pitchFamily="34" charset="-128"/>
              </a:endParaRPr>
            </a:p>
          </p:txBody>
        </p:sp>
        <p:sp>
          <p:nvSpPr>
            <p:cNvPr id="17421" name="Right Arrow 22"/>
            <p:cNvSpPr>
              <a:spLocks noChangeArrowheads="1"/>
            </p:cNvSpPr>
            <p:nvPr/>
          </p:nvSpPr>
          <p:spPr bwMode="auto">
            <a:xfrm>
              <a:off x="5112327" y="1610551"/>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p>
              <a:pPr algn="ctr" defTabSz="912813"/>
              <a:endParaRPr kumimoji="1" lang="zh-CN" altLang="zh-CN" sz="2400">
                <a:ea typeface="MS PGothic" pitchFamily="34" charset="-128"/>
              </a:endParaRPr>
            </a:p>
          </p:txBody>
        </p:sp>
        <p:sp>
          <p:nvSpPr>
            <p:cNvPr id="17422" name="Right Arrow 23"/>
            <p:cNvSpPr>
              <a:spLocks noChangeArrowheads="1"/>
            </p:cNvSpPr>
            <p:nvPr/>
          </p:nvSpPr>
          <p:spPr bwMode="auto">
            <a:xfrm>
              <a:off x="6483927" y="1621936"/>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p>
              <a:pPr algn="ctr" defTabSz="912813"/>
              <a:endParaRPr kumimoji="1" lang="zh-CN" altLang="zh-CN" sz="2400">
                <a:ea typeface="MS PGothic" pitchFamily="34" charset="-128"/>
              </a:endParaRPr>
            </a:p>
          </p:txBody>
        </p:sp>
      </p:grpSp>
      <p:sp>
        <p:nvSpPr>
          <p:cNvPr id="17413" name="Text Box 15"/>
          <p:cNvSpPr txBox="1">
            <a:spLocks noChangeArrowheads="1"/>
          </p:cNvSpPr>
          <p:nvPr/>
        </p:nvSpPr>
        <p:spPr bwMode="auto">
          <a:xfrm>
            <a:off x="381000" y="1371600"/>
            <a:ext cx="3429000" cy="457200"/>
          </a:xfrm>
          <a:prstGeom prst="rect">
            <a:avLst/>
          </a:prstGeom>
          <a:noFill/>
          <a:ln w="9525">
            <a:noFill/>
            <a:miter lim="800000"/>
            <a:headEnd/>
            <a:tailEnd/>
          </a:ln>
        </p:spPr>
        <p:txBody>
          <a:bodyPr>
            <a:spAutoFit/>
          </a:bodyPr>
          <a:lstStyle/>
          <a:p>
            <a:pPr>
              <a:spcBef>
                <a:spcPct val="50000"/>
              </a:spcBef>
            </a:pPr>
            <a:r>
              <a:rPr lang="zh-CN" altLang="en-US" sz="2400" b="1" dirty="0">
                <a:solidFill>
                  <a:schemeClr val="bg1"/>
                </a:solidFill>
                <a:latin typeface="Adobe Caslon Pro"/>
                <a:ea typeface="楷体" pitchFamily="49" charset="-122"/>
              </a:rPr>
              <a:t>传统的模式识别方法：</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76803" name="Picture 11"/>
          <p:cNvPicPr>
            <a:picLocks noChangeAspect="1"/>
          </p:cNvPicPr>
          <p:nvPr/>
        </p:nvPicPr>
        <p:blipFill>
          <a:blip r:embed="rId3"/>
          <a:srcRect/>
          <a:stretch>
            <a:fillRect/>
          </a:stretch>
        </p:blipFill>
        <p:spPr bwMode="auto">
          <a:xfrm>
            <a:off x="3733800" y="3098800"/>
            <a:ext cx="4006850" cy="3759200"/>
          </a:xfrm>
          <a:prstGeom prst="rect">
            <a:avLst/>
          </a:prstGeom>
          <a:noFill/>
          <a:ln w="9525">
            <a:noFill/>
            <a:miter lim="800000"/>
            <a:headEnd/>
            <a:tailEnd/>
          </a:ln>
        </p:spPr>
      </p:pic>
      <p:sp>
        <p:nvSpPr>
          <p:cNvPr id="76804" name="Content Placeholder 6"/>
          <p:cNvSpPr txBox="1">
            <a:spLocks/>
          </p:cNvSpPr>
          <p:nvPr/>
        </p:nvSpPr>
        <p:spPr bwMode="auto">
          <a:xfrm>
            <a:off x="2057400" y="13716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zh-CN" altLang="en-US" sz="3200">
                <a:solidFill>
                  <a:schemeClr val="bg1"/>
                </a:solidFill>
                <a:latin typeface="Adobe Caslon Pro"/>
                <a:ea typeface="楷体" pitchFamily="49" charset="-122"/>
              </a:rPr>
              <a:t>基于部件与结构的分层模型</a:t>
            </a:r>
          </a:p>
          <a:p>
            <a:pPr marL="342900" indent="-342900" eaLnBrk="0" hangingPunct="0">
              <a:spcBef>
                <a:spcPct val="20000"/>
              </a:spcBef>
              <a:buFont typeface="Arial" charset="0"/>
              <a:buNone/>
            </a:pPr>
            <a:r>
              <a:rPr lang="en-US" altLang="zh-CN" sz="3200">
                <a:solidFill>
                  <a:schemeClr val="bg1"/>
                </a:solidFill>
                <a:latin typeface="Adobe Caslon Pro"/>
                <a:ea typeface="MS PGothic" pitchFamily="34" charset="-128"/>
              </a:rPr>
              <a:t>   -Fidler et al. ECCV’10</a:t>
            </a:r>
          </a:p>
          <a:p>
            <a:pPr marL="342900" indent="-342900" eaLnBrk="0" hangingPunct="0">
              <a:spcBef>
                <a:spcPct val="20000"/>
              </a:spcBef>
              <a:buFont typeface="Arial" charset="0"/>
              <a:buNone/>
            </a:pPr>
            <a:r>
              <a:rPr lang="en-US" altLang="zh-CN" sz="3200">
                <a:solidFill>
                  <a:schemeClr val="bg1"/>
                </a:solidFill>
                <a:latin typeface="Adobe Caslon Pro"/>
                <a:ea typeface="MS PGothic" pitchFamily="34" charset="-128"/>
              </a:rPr>
              <a:t>   -Fidler &amp; Leonardis CVPR’07</a:t>
            </a:r>
          </a:p>
          <a:p>
            <a:pPr marL="342900" indent="-342900" eaLnBrk="0" hangingPunct="0">
              <a:spcBef>
                <a:spcPct val="20000"/>
              </a:spcBef>
              <a:buFont typeface="Arial" charset="0"/>
              <a:buChar char="•"/>
            </a:pPr>
            <a:endParaRPr lang="en-US" altLang="zh-CN" sz="3200">
              <a:solidFill>
                <a:schemeClr val="bg1"/>
              </a:solidFill>
              <a:latin typeface="Adobe Caslon Pro"/>
              <a:ea typeface="MS PGothic" pitchFamily="34" charset="-128"/>
            </a:endParaRPr>
          </a:p>
          <a:p>
            <a:pPr marL="342900" indent="-342900" eaLnBrk="0" hangingPunct="0">
              <a:spcBef>
                <a:spcPct val="20000"/>
              </a:spcBef>
              <a:buFont typeface="Arial" charset="0"/>
              <a:buChar char="•"/>
            </a:pPr>
            <a:endParaRPr lang="en-US" altLang="zh-CN" sz="3200">
              <a:solidFill>
                <a:schemeClr val="bg1"/>
              </a:solidFill>
              <a:latin typeface="Adobe Caslon Pro"/>
              <a:ea typeface="MS PGothic" pitchFamily="34" charset="-128"/>
            </a:endParaRPr>
          </a:p>
        </p:txBody>
      </p:sp>
      <p:sp>
        <p:nvSpPr>
          <p:cNvPr id="76805"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76806"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34290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78851" name="Content Placeholder 2"/>
          <p:cNvSpPr>
            <a:spLocks noGrp="1"/>
          </p:cNvSpPr>
          <p:nvPr>
            <p:ph idx="4294967295"/>
          </p:nvPr>
        </p:nvSpPr>
        <p:spPr>
          <a:xfrm>
            <a:off x="1752600" y="1570038"/>
            <a:ext cx="7239000" cy="4525962"/>
          </a:xfrm>
        </p:spPr>
        <p:txBody>
          <a:bodyPr/>
          <a:lstStyle/>
          <a:p>
            <a:r>
              <a:rPr lang="zh-CN" altLang="en-US" smtClean="0">
                <a:latin typeface="Adobe Caslon Pro"/>
                <a:ea typeface="楷体" pitchFamily="49" charset="-122"/>
              </a:rPr>
              <a:t>递归和与图模型</a:t>
            </a:r>
          </a:p>
          <a:p>
            <a:pPr>
              <a:buFont typeface="Arial" charset="0"/>
              <a:buNone/>
            </a:pPr>
            <a:r>
              <a:rPr lang="en-US" altLang="zh-CN" sz="2000" smtClean="0">
                <a:latin typeface="Adobe Caslon Pro"/>
              </a:rPr>
              <a:t>    -Leo Zhu, Yuanhao Chen, Alan Yuille &amp; collaborators</a:t>
            </a:r>
          </a:p>
          <a:p>
            <a:pPr lvl="1"/>
            <a:r>
              <a:rPr lang="en-US" altLang="zh-CN" sz="2000" smtClean="0">
                <a:latin typeface="Adobe Caslon Pro"/>
              </a:rPr>
              <a:t>Recursive composition, AND/OR graph</a:t>
            </a:r>
          </a:p>
          <a:p>
            <a:pPr lvl="1"/>
            <a:r>
              <a:rPr lang="en-US" altLang="zh-CN" sz="2000" smtClean="0">
                <a:latin typeface="Adobe Caslon Pro"/>
              </a:rPr>
              <a:t>Learn # units at layer</a:t>
            </a:r>
          </a:p>
          <a:p>
            <a:pPr lvl="1"/>
            <a:endParaRPr lang="en-US" altLang="zh-CN" sz="2400" smtClean="0">
              <a:latin typeface="Adobe Caslon Pro"/>
            </a:endParaRPr>
          </a:p>
          <a:p>
            <a:pPr lvl="1"/>
            <a:endParaRPr lang="en-US" altLang="zh-CN" smtClean="0">
              <a:latin typeface="Adobe Caslon Pro"/>
            </a:endParaRPr>
          </a:p>
        </p:txBody>
      </p:sp>
      <p:pic>
        <p:nvPicPr>
          <p:cNvPr id="78852" name="Picture 13"/>
          <p:cNvPicPr>
            <a:picLocks noChangeAspect="1"/>
          </p:cNvPicPr>
          <p:nvPr/>
        </p:nvPicPr>
        <p:blipFill>
          <a:blip r:embed="rId3"/>
          <a:srcRect/>
          <a:stretch>
            <a:fillRect/>
          </a:stretch>
        </p:blipFill>
        <p:spPr bwMode="auto">
          <a:xfrm>
            <a:off x="3200400" y="3381375"/>
            <a:ext cx="4495800" cy="3248025"/>
          </a:xfrm>
          <a:prstGeom prst="rect">
            <a:avLst/>
          </a:prstGeom>
          <a:noFill/>
          <a:ln w="9525">
            <a:noFill/>
            <a:miter lim="800000"/>
            <a:headEnd/>
            <a:tailEnd/>
          </a:ln>
        </p:spPr>
      </p:pic>
      <p:sp>
        <p:nvSpPr>
          <p:cNvPr id="78853"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78854"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32766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80899" name="Content Placeholder 6"/>
          <p:cNvSpPr txBox="1">
            <a:spLocks/>
          </p:cNvSpPr>
          <p:nvPr/>
        </p:nvSpPr>
        <p:spPr bwMode="auto">
          <a:xfrm>
            <a:off x="1828800" y="13716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zh-CN" altLang="en-US" sz="3200">
                <a:solidFill>
                  <a:schemeClr val="bg1"/>
                </a:solidFill>
                <a:latin typeface="Adobe Caslon Pro"/>
                <a:ea typeface="楷体" pitchFamily="49" charset="-122"/>
              </a:rPr>
              <a:t>自动编码模型</a:t>
            </a:r>
          </a:p>
          <a:p>
            <a:pPr marL="742950" lvl="1" indent="-285750" eaLnBrk="0" hangingPunct="0">
              <a:spcBef>
                <a:spcPct val="20000"/>
              </a:spcBef>
              <a:buFont typeface="Arial" charset="0"/>
              <a:buChar char="–"/>
            </a:pPr>
            <a:r>
              <a:rPr lang="en-US" altLang="zh-CN" sz="2800">
                <a:solidFill>
                  <a:schemeClr val="bg1"/>
                </a:solidFill>
                <a:latin typeface="Adobe Caslon Pro"/>
                <a:ea typeface="MS PGothic" pitchFamily="34" charset="-128"/>
              </a:rPr>
              <a:t> [Hinton et al. ICANN’11] </a:t>
            </a:r>
          </a:p>
          <a:p>
            <a:pPr marL="342900" indent="-342900" eaLnBrk="0" hangingPunct="0">
              <a:spcBef>
                <a:spcPct val="20000"/>
              </a:spcBef>
              <a:buFont typeface="Arial" charset="0"/>
              <a:buChar char="•"/>
            </a:pPr>
            <a:r>
              <a:rPr lang="zh-CN" altLang="en-US" sz="3200">
                <a:solidFill>
                  <a:schemeClr val="bg1"/>
                </a:solidFill>
                <a:latin typeface="楷体" pitchFamily="49" charset="-122"/>
                <a:ea typeface="楷体" pitchFamily="49" charset="-122"/>
              </a:rPr>
              <a:t>反卷积网络模型 </a:t>
            </a:r>
          </a:p>
          <a:p>
            <a:pPr marL="742950" lvl="1" indent="-285750" eaLnBrk="0" hangingPunct="0">
              <a:spcBef>
                <a:spcPct val="20000"/>
              </a:spcBef>
              <a:buFont typeface="Arial" charset="0"/>
              <a:buChar char="–"/>
            </a:pPr>
            <a:r>
              <a:rPr lang="en-US" altLang="zh-CN" sz="2800">
                <a:solidFill>
                  <a:schemeClr val="bg1"/>
                </a:solidFill>
                <a:latin typeface="Adobe Caslon Pro"/>
                <a:ea typeface="MS PGothic" pitchFamily="34" charset="-128"/>
              </a:rPr>
              <a:t>[Zeiler et al. ICCV’11]</a:t>
            </a:r>
          </a:p>
          <a:p>
            <a:pPr marL="342900" indent="-342900" eaLnBrk="0" hangingPunct="0">
              <a:spcBef>
                <a:spcPct val="20000"/>
              </a:spcBef>
              <a:buFont typeface="Arial" charset="0"/>
              <a:buNone/>
            </a:pPr>
            <a:r>
              <a:rPr lang="en-US" altLang="zh-CN" sz="3200">
                <a:solidFill>
                  <a:schemeClr val="bg1"/>
                </a:solidFill>
                <a:latin typeface="Adobe Caslon Pro"/>
                <a:ea typeface="MS PGothic" pitchFamily="34" charset="-128"/>
              </a:rPr>
              <a:t>    -Explicit representation of what/where</a:t>
            </a:r>
          </a:p>
          <a:p>
            <a:pPr marL="342900" indent="-342900" eaLnBrk="0" hangingPunct="0">
              <a:spcBef>
                <a:spcPct val="20000"/>
              </a:spcBef>
              <a:buFont typeface="Arial" charset="0"/>
              <a:buChar char="•"/>
            </a:pPr>
            <a:endParaRPr lang="en-US" altLang="zh-CN" sz="3200">
              <a:solidFill>
                <a:schemeClr val="bg1"/>
              </a:solidFill>
              <a:latin typeface="Adobe Caslon Pro"/>
              <a:ea typeface="MS PGothic" pitchFamily="34" charset="-128"/>
            </a:endParaRPr>
          </a:p>
        </p:txBody>
      </p:sp>
      <p:pic>
        <p:nvPicPr>
          <p:cNvPr id="80900" name="Picture 1"/>
          <p:cNvPicPr>
            <a:picLocks noChangeAspect="1"/>
          </p:cNvPicPr>
          <p:nvPr/>
        </p:nvPicPr>
        <p:blipFill>
          <a:blip r:embed="rId3"/>
          <a:srcRect/>
          <a:stretch>
            <a:fillRect/>
          </a:stretch>
        </p:blipFill>
        <p:spPr bwMode="auto">
          <a:xfrm>
            <a:off x="1905000" y="4484688"/>
            <a:ext cx="3124200" cy="2214562"/>
          </a:xfrm>
          <a:prstGeom prst="rect">
            <a:avLst/>
          </a:prstGeom>
          <a:noFill/>
          <a:ln w="9525">
            <a:noFill/>
            <a:miter lim="800000"/>
            <a:headEnd/>
            <a:tailEnd/>
          </a:ln>
        </p:spPr>
      </p:pic>
      <p:pic>
        <p:nvPicPr>
          <p:cNvPr id="80901" name="Picture 2"/>
          <p:cNvPicPr>
            <a:picLocks noChangeAspect="1" noChangeArrowheads="1"/>
          </p:cNvPicPr>
          <p:nvPr/>
        </p:nvPicPr>
        <p:blipFill>
          <a:blip r:embed="rId4"/>
          <a:srcRect l="1665" t="38156" b="2518"/>
          <a:stretch>
            <a:fillRect/>
          </a:stretch>
        </p:blipFill>
        <p:spPr bwMode="auto">
          <a:xfrm>
            <a:off x="5181600" y="4495800"/>
            <a:ext cx="3832225" cy="2209800"/>
          </a:xfrm>
          <a:prstGeom prst="rect">
            <a:avLst/>
          </a:prstGeom>
          <a:noFill/>
          <a:ln w="9525">
            <a:noFill/>
            <a:miter lim="800000"/>
            <a:headEnd/>
            <a:tailEnd/>
          </a:ln>
        </p:spPr>
      </p:pic>
      <p:sp>
        <p:nvSpPr>
          <p:cNvPr id="80902"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80903"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28956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82947" name="Content Placeholder 2"/>
          <p:cNvSpPr>
            <a:spLocks noGrp="1"/>
          </p:cNvSpPr>
          <p:nvPr>
            <p:ph idx="4294967295"/>
          </p:nvPr>
        </p:nvSpPr>
        <p:spPr>
          <a:xfrm>
            <a:off x="1752600" y="1447800"/>
            <a:ext cx="7239000" cy="4525963"/>
          </a:xfrm>
        </p:spPr>
        <p:txBody>
          <a:bodyPr/>
          <a:lstStyle/>
          <a:p>
            <a:r>
              <a:rPr lang="zh-CN" altLang="en-US" smtClean="0">
                <a:latin typeface="Adobe Caslon Pro"/>
                <a:ea typeface="楷体" pitchFamily="49" charset="-122"/>
              </a:rPr>
              <a:t>神经网络</a:t>
            </a:r>
          </a:p>
          <a:p>
            <a:pPr lvl="1"/>
            <a:r>
              <a:rPr lang="en-US" altLang="zh-CN" smtClean="0">
                <a:latin typeface="Adobe Caslon Pro"/>
              </a:rPr>
              <a:t>Dedicated </a:t>
            </a:r>
            <a:br>
              <a:rPr lang="en-US" altLang="zh-CN" smtClean="0">
                <a:latin typeface="Adobe Caslon Pro"/>
              </a:rPr>
            </a:br>
            <a:r>
              <a:rPr lang="en-US" altLang="zh-CN" smtClean="0">
                <a:latin typeface="Adobe Caslon Pro"/>
              </a:rPr>
              <a:t>pooling / LCN</a:t>
            </a:r>
            <a:br>
              <a:rPr lang="en-US" altLang="zh-CN" smtClean="0">
                <a:latin typeface="Adobe Caslon Pro"/>
              </a:rPr>
            </a:br>
            <a:r>
              <a:rPr lang="en-US" altLang="zh-CN" smtClean="0">
                <a:latin typeface="Adobe Caslon Pro"/>
              </a:rPr>
              <a:t>layers</a:t>
            </a:r>
          </a:p>
          <a:p>
            <a:pPr lvl="1"/>
            <a:r>
              <a:rPr lang="en-US" altLang="zh-CN" smtClean="0">
                <a:latin typeface="Adobe Caslon Pro"/>
              </a:rPr>
              <a:t>No separation of </a:t>
            </a:r>
            <a:br>
              <a:rPr lang="en-US" altLang="zh-CN" smtClean="0">
                <a:latin typeface="Adobe Caslon Pro"/>
              </a:rPr>
            </a:br>
            <a:r>
              <a:rPr lang="en-US" altLang="zh-CN" smtClean="0">
                <a:latin typeface="Adobe Caslon Pro"/>
              </a:rPr>
              <a:t>what/where</a:t>
            </a:r>
          </a:p>
          <a:p>
            <a:pPr lvl="1"/>
            <a:r>
              <a:rPr lang="en-US" altLang="zh-CN" smtClean="0">
                <a:latin typeface="Adobe Caslon Pro"/>
              </a:rPr>
              <a:t>Modality </a:t>
            </a:r>
            <a:br>
              <a:rPr lang="en-US" altLang="zh-CN" smtClean="0">
                <a:latin typeface="Adobe Caslon Pro"/>
              </a:rPr>
            </a:br>
            <a:r>
              <a:rPr lang="en-US" altLang="zh-CN" smtClean="0">
                <a:latin typeface="Adobe Caslon Pro"/>
              </a:rPr>
              <a:t>independent </a:t>
            </a:r>
            <a:br>
              <a:rPr lang="en-US" altLang="zh-CN" smtClean="0">
                <a:latin typeface="Adobe Caslon Pro"/>
              </a:rPr>
            </a:br>
            <a:r>
              <a:rPr lang="en-US" altLang="zh-CN" smtClean="0">
                <a:latin typeface="Adobe Caslon Pro"/>
              </a:rPr>
              <a:t>(e.g. speech, </a:t>
            </a:r>
            <a:br>
              <a:rPr lang="en-US" altLang="zh-CN" smtClean="0">
                <a:latin typeface="Adobe Caslon Pro"/>
              </a:rPr>
            </a:br>
            <a:r>
              <a:rPr lang="en-US" altLang="zh-CN" smtClean="0">
                <a:latin typeface="Adobe Caslon Pro"/>
              </a:rPr>
              <a:t>images)</a:t>
            </a:r>
          </a:p>
          <a:p>
            <a:pPr lvl="1"/>
            <a:endParaRPr lang="en-US" altLang="zh-CN" smtClean="0">
              <a:latin typeface="Adobe Caslon Pro"/>
            </a:endParaRPr>
          </a:p>
          <a:p>
            <a:pPr lvl="1"/>
            <a:endParaRPr lang="en-US" altLang="zh-CN" smtClean="0">
              <a:latin typeface="Adobe Caslon Pro"/>
            </a:endParaRPr>
          </a:p>
        </p:txBody>
      </p:sp>
      <p:sp>
        <p:nvSpPr>
          <p:cNvPr id="82948" name="Rectangle 9"/>
          <p:cNvSpPr>
            <a:spLocks noChangeArrowheads="1"/>
          </p:cNvSpPr>
          <p:nvPr/>
        </p:nvSpPr>
        <p:spPr bwMode="auto">
          <a:xfrm rot="-5400000">
            <a:off x="3748881" y="5349082"/>
            <a:ext cx="2312987" cy="400050"/>
          </a:xfrm>
          <a:prstGeom prst="rect">
            <a:avLst/>
          </a:prstGeom>
          <a:noFill/>
          <a:ln w="9525">
            <a:noFill/>
            <a:miter lim="800000"/>
            <a:headEnd/>
            <a:tailEnd/>
          </a:ln>
        </p:spPr>
        <p:txBody>
          <a:bodyPr wrap="none">
            <a:spAutoFit/>
          </a:bodyPr>
          <a:lstStyle/>
          <a:p>
            <a:r>
              <a:rPr lang="en-US" altLang="zh-CN" sz="2000">
                <a:solidFill>
                  <a:srgbClr val="FFFFFF"/>
                </a:solidFill>
                <a:latin typeface="Adobe Caslon Pro"/>
                <a:ea typeface="MS PGothic" pitchFamily="34" charset="-128"/>
              </a:rPr>
              <a:t>[Le et al., ICML’12]</a:t>
            </a:r>
          </a:p>
        </p:txBody>
      </p:sp>
      <p:grpSp>
        <p:nvGrpSpPr>
          <p:cNvPr id="82949" name="Group 11"/>
          <p:cNvGrpSpPr>
            <a:grpSpLocks/>
          </p:cNvGrpSpPr>
          <p:nvPr/>
        </p:nvGrpSpPr>
        <p:grpSpPr bwMode="auto">
          <a:xfrm>
            <a:off x="5257800" y="2133600"/>
            <a:ext cx="3846513" cy="4537075"/>
            <a:chOff x="-4380556" y="2057400"/>
            <a:chExt cx="3847156" cy="4537764"/>
          </a:xfrm>
        </p:grpSpPr>
        <p:grpSp>
          <p:nvGrpSpPr>
            <p:cNvPr id="82954" name="Group 12"/>
            <p:cNvGrpSpPr>
              <a:grpSpLocks/>
            </p:cNvGrpSpPr>
            <p:nvPr/>
          </p:nvGrpSpPr>
          <p:grpSpPr bwMode="auto">
            <a:xfrm>
              <a:off x="-4380556" y="2057400"/>
              <a:ext cx="3847156" cy="4537764"/>
              <a:chOff x="-4380556" y="2057400"/>
              <a:chExt cx="3847156" cy="4537764"/>
            </a:xfrm>
          </p:grpSpPr>
          <p:pic>
            <p:nvPicPr>
              <p:cNvPr id="82956" name="Picture 14"/>
              <p:cNvPicPr>
                <a:picLocks noChangeAspect="1"/>
              </p:cNvPicPr>
              <p:nvPr/>
            </p:nvPicPr>
            <p:blipFill>
              <a:blip r:embed="rId3"/>
              <a:srcRect l="16769" t="23689" r="31706" b="10143"/>
              <a:stretch>
                <a:fillRect/>
              </a:stretch>
            </p:blipFill>
            <p:spPr bwMode="auto">
              <a:xfrm>
                <a:off x="-4380556" y="2057400"/>
                <a:ext cx="3847156" cy="4537764"/>
              </a:xfrm>
              <a:prstGeom prst="rect">
                <a:avLst/>
              </a:prstGeom>
              <a:noFill/>
              <a:ln w="9525">
                <a:noFill/>
                <a:miter lim="800000"/>
                <a:headEnd/>
                <a:tailEnd/>
              </a:ln>
            </p:spPr>
          </p:pic>
          <p:sp>
            <p:nvSpPr>
              <p:cNvPr id="16" name="Rectangle 15"/>
              <p:cNvSpPr/>
              <p:nvPr/>
            </p:nvSpPr>
            <p:spPr>
              <a:xfrm>
                <a:off x="-1600378" y="2133612"/>
                <a:ext cx="1066978" cy="6859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4" name="Rectangle 13"/>
            <p:cNvSpPr/>
            <p:nvPr/>
          </p:nvSpPr>
          <p:spPr>
            <a:xfrm>
              <a:off x="-838251" y="4343747"/>
              <a:ext cx="304851" cy="11431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82950"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82951"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26670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84995" name="Content Placeholder 2"/>
          <p:cNvSpPr>
            <a:spLocks noGrp="1"/>
          </p:cNvSpPr>
          <p:nvPr>
            <p:ph idx="4294967295"/>
          </p:nvPr>
        </p:nvSpPr>
        <p:spPr>
          <a:xfrm>
            <a:off x="1752600" y="1570038"/>
            <a:ext cx="7239000" cy="4525962"/>
          </a:xfrm>
        </p:spPr>
        <p:txBody>
          <a:bodyPr/>
          <a:lstStyle/>
          <a:p>
            <a:r>
              <a:rPr lang="zh-CN" altLang="en-US" smtClean="0">
                <a:latin typeface="楷体" pitchFamily="49" charset="-122"/>
                <a:ea typeface="楷体" pitchFamily="49" charset="-122"/>
              </a:rPr>
              <a:t>波尔兹曼机</a:t>
            </a:r>
            <a:endParaRPr lang="zh-CN" altLang="en-US" smtClean="0">
              <a:latin typeface="Adobe Caslon Pro"/>
            </a:endParaRPr>
          </a:p>
          <a:p>
            <a:pPr lvl="1"/>
            <a:r>
              <a:rPr lang="en-US" altLang="zh-CN" smtClean="0">
                <a:latin typeface="Adobe Caslon Pro"/>
              </a:rPr>
              <a:t>Homogenous </a:t>
            </a:r>
            <a:br>
              <a:rPr lang="en-US" altLang="zh-CN" smtClean="0">
                <a:latin typeface="Adobe Caslon Pro"/>
              </a:rPr>
            </a:br>
            <a:r>
              <a:rPr lang="en-US" altLang="zh-CN" smtClean="0">
                <a:latin typeface="Adobe Caslon Pro"/>
              </a:rPr>
              <a:t>architecture</a:t>
            </a:r>
          </a:p>
          <a:p>
            <a:pPr lvl="1"/>
            <a:r>
              <a:rPr lang="en-US" altLang="zh-CN" smtClean="0">
                <a:latin typeface="Adobe Caslon Pro"/>
              </a:rPr>
              <a:t>No separation of </a:t>
            </a:r>
            <a:br>
              <a:rPr lang="en-US" altLang="zh-CN" smtClean="0">
                <a:latin typeface="Adobe Caslon Pro"/>
              </a:rPr>
            </a:br>
            <a:r>
              <a:rPr lang="en-US" altLang="zh-CN" smtClean="0">
                <a:latin typeface="Adobe Caslon Pro"/>
              </a:rPr>
              <a:t>what/where</a:t>
            </a:r>
          </a:p>
          <a:p>
            <a:pPr lvl="1"/>
            <a:r>
              <a:rPr lang="en-US" altLang="zh-CN" smtClean="0">
                <a:latin typeface="Adobe Caslon Pro"/>
              </a:rPr>
              <a:t>Modality </a:t>
            </a:r>
            <a:br>
              <a:rPr lang="en-US" altLang="zh-CN" smtClean="0">
                <a:latin typeface="Adobe Caslon Pro"/>
              </a:rPr>
            </a:br>
            <a:r>
              <a:rPr lang="en-US" altLang="zh-CN" smtClean="0">
                <a:latin typeface="Adobe Caslon Pro"/>
              </a:rPr>
              <a:t>independent </a:t>
            </a:r>
            <a:br>
              <a:rPr lang="en-US" altLang="zh-CN" smtClean="0">
                <a:latin typeface="Adobe Caslon Pro"/>
              </a:rPr>
            </a:br>
            <a:r>
              <a:rPr lang="en-US" altLang="zh-CN" smtClean="0">
                <a:latin typeface="Adobe Caslon Pro"/>
              </a:rPr>
              <a:t>(e.g. speech, images)</a:t>
            </a:r>
          </a:p>
          <a:p>
            <a:pPr lvl="1"/>
            <a:endParaRPr lang="en-US" altLang="zh-CN" smtClean="0">
              <a:latin typeface="Adobe Caslon Pro"/>
            </a:endParaRPr>
          </a:p>
          <a:p>
            <a:pPr lvl="1"/>
            <a:endParaRPr lang="en-US" altLang="zh-CN" smtClean="0">
              <a:latin typeface="Adobe Caslon Pro"/>
            </a:endParaRPr>
          </a:p>
        </p:txBody>
      </p:sp>
      <p:pic>
        <p:nvPicPr>
          <p:cNvPr id="84996" name="Picture 10"/>
          <p:cNvPicPr>
            <a:picLocks noChangeAspect="1"/>
          </p:cNvPicPr>
          <p:nvPr/>
        </p:nvPicPr>
        <p:blipFill>
          <a:blip r:embed="rId2"/>
          <a:srcRect/>
          <a:stretch>
            <a:fillRect/>
          </a:stretch>
        </p:blipFill>
        <p:spPr bwMode="auto">
          <a:xfrm>
            <a:off x="5761038" y="2209800"/>
            <a:ext cx="3306762" cy="4016375"/>
          </a:xfrm>
          <a:prstGeom prst="rect">
            <a:avLst/>
          </a:prstGeom>
          <a:noFill/>
          <a:ln w="9525">
            <a:noFill/>
            <a:miter lim="800000"/>
            <a:headEnd/>
            <a:tailEnd/>
          </a:ln>
        </p:spPr>
      </p:pic>
      <p:sp>
        <p:nvSpPr>
          <p:cNvPr id="84997" name="Rectangle 12"/>
          <p:cNvSpPr>
            <a:spLocks noChangeArrowheads="1"/>
          </p:cNvSpPr>
          <p:nvPr/>
        </p:nvSpPr>
        <p:spPr bwMode="auto">
          <a:xfrm>
            <a:off x="4953000" y="6172200"/>
            <a:ext cx="4191000" cy="369888"/>
          </a:xfrm>
          <a:prstGeom prst="rect">
            <a:avLst/>
          </a:prstGeom>
          <a:noFill/>
          <a:ln w="9525">
            <a:noFill/>
            <a:miter lim="800000"/>
            <a:headEnd/>
            <a:tailEnd/>
          </a:ln>
        </p:spPr>
        <p:txBody>
          <a:bodyPr>
            <a:spAutoFit/>
          </a:bodyPr>
          <a:lstStyle/>
          <a:p>
            <a:pPr algn="r"/>
            <a:r>
              <a:rPr lang="en-US" altLang="zh-CN">
                <a:solidFill>
                  <a:schemeClr val="bg1"/>
                </a:solidFill>
                <a:latin typeface="Adobe Caslon Pro"/>
                <a:ea typeface="MS PGothic" pitchFamily="34" charset="-128"/>
              </a:rPr>
              <a:t>[Salakhutdinov &amp; Hinton AISTATS’09]</a:t>
            </a:r>
          </a:p>
        </p:txBody>
      </p:sp>
      <p:sp>
        <p:nvSpPr>
          <p:cNvPr id="84998"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84999"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23622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86018" name="Rectangle 3"/>
          <p:cNvSpPr>
            <a:spLocks noGrp="1"/>
          </p:cNvSpPr>
          <p:nvPr>
            <p:ph type="body" idx="1"/>
          </p:nvPr>
        </p:nvSpPr>
        <p:spPr>
          <a:xfrm>
            <a:off x="457200" y="1295400"/>
            <a:ext cx="8229600" cy="4525963"/>
          </a:xfrm>
        </p:spPr>
        <p:txBody>
          <a:bodyPr/>
          <a:lstStyle/>
          <a:p>
            <a:r>
              <a:rPr lang="zh-CN" altLang="en-US" smtClean="0">
                <a:latin typeface="Adobe Caslon Pro"/>
                <a:ea typeface="楷体" pitchFamily="49" charset="-122"/>
              </a:rPr>
              <a:t>深度学习在图像识别上的应用</a:t>
            </a:r>
          </a:p>
        </p:txBody>
      </p:sp>
      <p:pic>
        <p:nvPicPr>
          <p:cNvPr id="86019" name="Picture 4"/>
          <p:cNvPicPr>
            <a:picLocks noChangeAspect="1" noChangeArrowheads="1"/>
          </p:cNvPicPr>
          <p:nvPr/>
        </p:nvPicPr>
        <p:blipFill>
          <a:blip r:embed="rId2"/>
          <a:srcRect/>
          <a:stretch>
            <a:fillRect/>
          </a:stretch>
        </p:blipFill>
        <p:spPr bwMode="auto">
          <a:xfrm>
            <a:off x="1066800" y="2047875"/>
            <a:ext cx="6934200" cy="4733925"/>
          </a:xfrm>
          <a:prstGeom prst="rect">
            <a:avLst/>
          </a:prstGeom>
          <a:noFill/>
          <a:ln w="9525">
            <a:noFill/>
            <a:miter lim="800000"/>
            <a:headEnd/>
            <a:tailEnd/>
          </a:ln>
        </p:spPr>
      </p:pic>
      <p:sp>
        <p:nvSpPr>
          <p:cNvPr id="86020" name="Text Box 5"/>
          <p:cNvSpPr txBox="1">
            <a:spLocks noChangeArrowheads="1"/>
          </p:cNvSpPr>
          <p:nvPr/>
        </p:nvSpPr>
        <p:spPr bwMode="auto">
          <a:xfrm>
            <a:off x="609600" y="2590800"/>
            <a:ext cx="458788" cy="3886200"/>
          </a:xfrm>
          <a:prstGeom prst="rect">
            <a:avLst/>
          </a:prstGeom>
          <a:noFill/>
          <a:ln w="9525">
            <a:noFill/>
            <a:miter lim="800000"/>
            <a:headEnd/>
            <a:tailEnd/>
          </a:ln>
        </p:spPr>
        <p:txBody>
          <a:bodyPr vert="eaVert">
            <a:spAutoFit/>
          </a:bodyPr>
          <a:lstStyle/>
          <a:p>
            <a:r>
              <a:rPr lang="zh-CN" altLang="en-US" b="1">
                <a:solidFill>
                  <a:schemeClr val="bg1"/>
                </a:solidFill>
                <a:latin typeface="楷体" pitchFamily="49" charset="-122"/>
                <a:ea typeface="楷体" pitchFamily="49" charset="-122"/>
              </a:rPr>
              <a:t>空间金字塔（</a:t>
            </a:r>
            <a:r>
              <a:rPr lang="en-US" altLang="zh-CN" b="1">
                <a:solidFill>
                  <a:schemeClr val="bg1"/>
                </a:solidFill>
                <a:latin typeface="楷体" pitchFamily="49" charset="-122"/>
                <a:ea typeface="楷体" pitchFamily="49" charset="-122"/>
              </a:rPr>
              <a:t>Spatial Pyramids </a:t>
            </a:r>
            <a:r>
              <a:rPr lang="zh-CN" altLang="en-US" b="1">
                <a:solidFill>
                  <a:schemeClr val="bg1"/>
                </a:solidFill>
                <a:latin typeface="楷体" pitchFamily="49" charset="-122"/>
                <a:ea typeface="楷体" pitchFamily="49" charset="-122"/>
              </a:rPr>
              <a:t>）</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87042" name="Rectangle 3"/>
          <p:cNvSpPr>
            <a:spLocks noGrp="1"/>
          </p:cNvSpPr>
          <p:nvPr>
            <p:ph type="body" idx="1"/>
          </p:nvPr>
        </p:nvSpPr>
        <p:spPr/>
        <p:txBody>
          <a:bodyPr/>
          <a:lstStyle/>
          <a:p>
            <a:r>
              <a:rPr lang="zh-CN" altLang="en-US" smtClean="0">
                <a:latin typeface="Adobe Caslon Pro"/>
                <a:ea typeface="楷体" pitchFamily="49" charset="-122"/>
              </a:rPr>
              <a:t>深度学习在图像识别上的应用</a:t>
            </a:r>
          </a:p>
          <a:p>
            <a:endParaRPr lang="zh-CN" altLang="en-US" smtClean="0">
              <a:latin typeface="Adobe Caslon Pro"/>
            </a:endParaRPr>
          </a:p>
        </p:txBody>
      </p:sp>
      <p:pic>
        <p:nvPicPr>
          <p:cNvPr id="87043" name="Picture 5"/>
          <p:cNvPicPr>
            <a:picLocks noChangeAspect="1" noChangeArrowheads="1"/>
          </p:cNvPicPr>
          <p:nvPr/>
        </p:nvPicPr>
        <p:blipFill>
          <a:blip r:embed="rId2"/>
          <a:srcRect l="28697" t="23958" r="19180" b="18750"/>
          <a:stretch>
            <a:fillRect/>
          </a:stretch>
        </p:blipFill>
        <p:spPr bwMode="auto">
          <a:xfrm>
            <a:off x="0" y="2362200"/>
            <a:ext cx="4038600" cy="3673475"/>
          </a:xfrm>
          <a:prstGeom prst="rect">
            <a:avLst/>
          </a:prstGeom>
          <a:noFill/>
          <a:ln w="9525">
            <a:noFill/>
            <a:miter lim="800000"/>
            <a:headEnd/>
            <a:tailEnd/>
          </a:ln>
        </p:spPr>
      </p:pic>
      <p:pic>
        <p:nvPicPr>
          <p:cNvPr id="87044" name="Picture 5"/>
          <p:cNvPicPr>
            <a:picLocks noChangeAspect="1" noChangeArrowheads="1"/>
          </p:cNvPicPr>
          <p:nvPr/>
        </p:nvPicPr>
        <p:blipFill>
          <a:blip r:embed="rId3"/>
          <a:srcRect/>
          <a:stretch>
            <a:fillRect/>
          </a:stretch>
        </p:blipFill>
        <p:spPr bwMode="auto">
          <a:xfrm>
            <a:off x="4114800" y="3043238"/>
            <a:ext cx="5029200" cy="228282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88066" name="Rectangle 3"/>
          <p:cNvSpPr>
            <a:spLocks noGrp="1"/>
          </p:cNvSpPr>
          <p:nvPr>
            <p:ph type="body" idx="1"/>
          </p:nvPr>
        </p:nvSpPr>
        <p:spPr/>
        <p:txBody>
          <a:bodyPr/>
          <a:lstStyle/>
          <a:p>
            <a:r>
              <a:rPr lang="zh-CN" altLang="en-US" smtClean="0">
                <a:latin typeface="Adobe Caslon Pro"/>
                <a:ea typeface="楷体" pitchFamily="49" charset="-122"/>
              </a:rPr>
              <a:t>深度学习在图像识别上的应用</a:t>
            </a:r>
          </a:p>
        </p:txBody>
      </p:sp>
      <p:pic>
        <p:nvPicPr>
          <p:cNvPr id="88067" name="Picture 4"/>
          <p:cNvPicPr>
            <a:picLocks noChangeAspect="1" noChangeArrowheads="1"/>
          </p:cNvPicPr>
          <p:nvPr/>
        </p:nvPicPr>
        <p:blipFill>
          <a:blip r:embed="rId2"/>
          <a:srcRect/>
          <a:stretch>
            <a:fillRect/>
          </a:stretch>
        </p:blipFill>
        <p:spPr bwMode="auto">
          <a:xfrm>
            <a:off x="971550" y="2243138"/>
            <a:ext cx="7467600" cy="460057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89090" name="Rectangle 3"/>
          <p:cNvSpPr>
            <a:spLocks noGrp="1"/>
          </p:cNvSpPr>
          <p:nvPr>
            <p:ph type="body" idx="1"/>
          </p:nvPr>
        </p:nvSpPr>
        <p:spPr/>
        <p:txBody>
          <a:bodyPr/>
          <a:lstStyle/>
          <a:p>
            <a:r>
              <a:rPr lang="zh-CN" altLang="en-US" smtClean="0">
                <a:latin typeface="Adobe Caslon Pro"/>
                <a:ea typeface="楷体" pitchFamily="49" charset="-122"/>
              </a:rPr>
              <a:t>深度学习在图像识别上的应用</a:t>
            </a:r>
          </a:p>
          <a:p>
            <a:pPr>
              <a:buFont typeface="Arial" charset="0"/>
              <a:buNone/>
            </a:pPr>
            <a:endParaRPr lang="zh-CN" altLang="en-US" smtClean="0">
              <a:latin typeface="Adobe Caslon Pro"/>
            </a:endParaRPr>
          </a:p>
        </p:txBody>
      </p:sp>
      <p:pic>
        <p:nvPicPr>
          <p:cNvPr id="89091" name="Picture 4"/>
          <p:cNvPicPr>
            <a:picLocks noChangeAspect="1" noChangeArrowheads="1"/>
          </p:cNvPicPr>
          <p:nvPr/>
        </p:nvPicPr>
        <p:blipFill>
          <a:blip r:embed="rId2"/>
          <a:srcRect/>
          <a:stretch>
            <a:fillRect/>
          </a:stretch>
        </p:blipFill>
        <p:spPr bwMode="auto">
          <a:xfrm>
            <a:off x="381000" y="2743200"/>
            <a:ext cx="8534400" cy="355282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0114" name="Rectangle 3"/>
          <p:cNvSpPr>
            <a:spLocks noGrp="1"/>
          </p:cNvSpPr>
          <p:nvPr>
            <p:ph type="body" idx="1"/>
          </p:nvPr>
        </p:nvSpPr>
        <p:spPr/>
        <p:txBody>
          <a:bodyPr/>
          <a:lstStyle/>
          <a:p>
            <a:r>
              <a:rPr lang="zh-CN" altLang="en-US" smtClean="0">
                <a:latin typeface="Adobe Caslon Pro"/>
                <a:ea typeface="楷体" pitchFamily="49" charset="-122"/>
              </a:rPr>
              <a:t>深度学习在图像识别上的应用</a:t>
            </a:r>
          </a:p>
        </p:txBody>
      </p:sp>
      <p:pic>
        <p:nvPicPr>
          <p:cNvPr id="90115" name="Picture 4"/>
          <p:cNvPicPr>
            <a:picLocks noChangeAspect="1" noChangeArrowheads="1"/>
          </p:cNvPicPr>
          <p:nvPr/>
        </p:nvPicPr>
        <p:blipFill>
          <a:blip r:embed="rId2"/>
          <a:srcRect/>
          <a:stretch>
            <a:fillRect/>
          </a:stretch>
        </p:blipFill>
        <p:spPr bwMode="auto">
          <a:xfrm>
            <a:off x="1447800" y="2438400"/>
            <a:ext cx="6400800" cy="2876550"/>
          </a:xfrm>
          <a:prstGeom prst="rect">
            <a:avLst/>
          </a:prstGeom>
          <a:noFill/>
          <a:ln w="9525">
            <a:noFill/>
            <a:miter lim="800000"/>
            <a:headEnd/>
            <a:tailEnd/>
          </a:ln>
        </p:spPr>
      </p:pic>
      <p:sp>
        <p:nvSpPr>
          <p:cNvPr id="90116" name="Rectangle 5"/>
          <p:cNvSpPr>
            <a:spLocks noChangeArrowheads="1"/>
          </p:cNvSpPr>
          <p:nvPr/>
        </p:nvSpPr>
        <p:spPr bwMode="auto">
          <a:xfrm>
            <a:off x="990600" y="5638800"/>
            <a:ext cx="7543800" cy="366713"/>
          </a:xfrm>
          <a:prstGeom prst="rect">
            <a:avLst/>
          </a:prstGeom>
          <a:noFill/>
          <a:ln w="9525">
            <a:noFill/>
            <a:miter lim="800000"/>
            <a:headEnd/>
            <a:tailEnd/>
          </a:ln>
        </p:spPr>
        <p:txBody>
          <a:bodyPr>
            <a:spAutoFit/>
          </a:bodyPr>
          <a:lstStyle/>
          <a:p>
            <a:r>
              <a:rPr lang="zh-CN" altLang="en-US">
                <a:solidFill>
                  <a:schemeClr val="bg1"/>
                </a:solidFill>
                <a:latin typeface="楷体" pitchFamily="49" charset="-122"/>
                <a:ea typeface="楷体" pitchFamily="49" charset="-122"/>
              </a:rPr>
              <a:t>实验在</a:t>
            </a:r>
            <a:r>
              <a:rPr lang="en-US" altLang="zh-CN">
                <a:solidFill>
                  <a:schemeClr val="bg1"/>
                </a:solidFill>
                <a:latin typeface="楷体" pitchFamily="49" charset="-122"/>
                <a:ea typeface="楷体" pitchFamily="49" charset="-122"/>
              </a:rPr>
              <a:t>Caltech 256</a:t>
            </a:r>
            <a:r>
              <a:rPr lang="zh-CN" altLang="en-US">
                <a:solidFill>
                  <a:schemeClr val="bg1"/>
                </a:solidFill>
                <a:latin typeface="楷体" pitchFamily="49" charset="-122"/>
                <a:ea typeface="楷体" pitchFamily="49" charset="-122"/>
              </a:rPr>
              <a:t>数据集上，利用单特征识别，</a:t>
            </a:r>
            <a:r>
              <a:rPr lang="en-US" altLang="zh-CN">
                <a:solidFill>
                  <a:schemeClr val="bg1"/>
                </a:solidFill>
                <a:latin typeface="楷体" pitchFamily="49" charset="-122"/>
                <a:ea typeface="楷体" pitchFamily="49" charset="-122"/>
              </a:rPr>
              <a:t>Sparse CRBM</a:t>
            </a:r>
            <a:r>
              <a:rPr lang="zh-CN" altLang="en-US">
                <a:solidFill>
                  <a:schemeClr val="bg1"/>
                </a:solidFill>
                <a:latin typeface="楷体" pitchFamily="49" charset="-122"/>
                <a:ea typeface="楷体" pitchFamily="49" charset="-122"/>
              </a:rPr>
              <a:t>性能最优</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Title 1"/>
          <p:cNvSpPr>
            <a:spLocks noGrp="1"/>
          </p:cNvSpPr>
          <p:nvPr>
            <p:ph type="title" idx="4294967295"/>
          </p:nvPr>
        </p:nvSpPr>
        <p:spPr>
          <a:xfrm>
            <a:off x="457200" y="0"/>
            <a:ext cx="8229600" cy="1143000"/>
          </a:xfrm>
        </p:spPr>
        <p:txBody>
          <a:bodyPr/>
          <a:lstStyle/>
          <a:p>
            <a:pPr algn="l"/>
            <a:r>
              <a:rPr lang="zh-CN" altLang="en-US" smtClean="0">
                <a:latin typeface="黑体" pitchFamily="49" charset="-122"/>
                <a:ea typeface="黑体" pitchFamily="49" charset="-122"/>
              </a:rPr>
              <a:t>动 机</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为什么要自动学习特征</a:t>
            </a:r>
          </a:p>
        </p:txBody>
      </p:sp>
      <p:sp>
        <p:nvSpPr>
          <p:cNvPr id="18434" name="Content Placeholder 2"/>
          <p:cNvSpPr>
            <a:spLocks noGrp="1"/>
          </p:cNvSpPr>
          <p:nvPr>
            <p:ph idx="4294967295"/>
          </p:nvPr>
        </p:nvSpPr>
        <p:spPr>
          <a:xfrm>
            <a:off x="304800" y="1219200"/>
            <a:ext cx="8305800" cy="4525963"/>
          </a:xfrm>
        </p:spPr>
        <p:txBody>
          <a:bodyPr/>
          <a:lstStyle/>
          <a:p>
            <a:r>
              <a:rPr lang="zh-CN" altLang="en-US" smtClean="0">
                <a:latin typeface="楷体" pitchFamily="49" charset="-122"/>
                <a:ea typeface="楷体" pitchFamily="49" charset="-122"/>
              </a:rPr>
              <a:t>实验：</a:t>
            </a:r>
            <a:r>
              <a:rPr lang="en-US" altLang="zh-CN" smtClean="0">
                <a:latin typeface="楷体" pitchFamily="49" charset="-122"/>
                <a:ea typeface="楷体" pitchFamily="49" charset="-122"/>
              </a:rPr>
              <a:t>LP-</a:t>
            </a:r>
            <a:r>
              <a:rPr lang="en-US" altLang="zh-CN" smtClean="0">
                <a:latin typeface="楷体" pitchFamily="49" charset="-122"/>
                <a:ea typeface="楷体" pitchFamily="49" charset="-122"/>
                <a:cs typeface="Lucida Grande"/>
              </a:rPr>
              <a:t>β  </a:t>
            </a:r>
            <a:r>
              <a:rPr lang="en-US" altLang="zh-CN" smtClean="0">
                <a:latin typeface="楷体" pitchFamily="49" charset="-122"/>
                <a:ea typeface="楷体" pitchFamily="49" charset="-122"/>
              </a:rPr>
              <a:t>Multiple Kernel Learning</a:t>
            </a:r>
          </a:p>
          <a:p>
            <a:pPr lvl="1"/>
            <a:r>
              <a:rPr lang="en-US" altLang="zh-CN" smtClean="0">
                <a:latin typeface="楷体" pitchFamily="49" charset="-122"/>
                <a:ea typeface="楷体" pitchFamily="49" charset="-122"/>
              </a:rPr>
              <a:t>Gehler and Nowozin, On Feature Combination for Multiclass Object Classification, ICCV’09</a:t>
            </a:r>
          </a:p>
          <a:p>
            <a:r>
              <a:rPr lang="zh-CN" altLang="en-US" smtClean="0">
                <a:latin typeface="楷体" pitchFamily="49" charset="-122"/>
                <a:ea typeface="楷体" pitchFamily="49" charset="-122"/>
              </a:rPr>
              <a:t>采用</a:t>
            </a:r>
            <a:r>
              <a:rPr lang="en-US" altLang="zh-CN" smtClean="0">
                <a:latin typeface="楷体" pitchFamily="49" charset="-122"/>
                <a:ea typeface="楷体" pitchFamily="49" charset="-122"/>
              </a:rPr>
              <a:t>39 </a:t>
            </a:r>
            <a:r>
              <a:rPr lang="zh-CN" altLang="en-US" smtClean="0">
                <a:latin typeface="楷体" pitchFamily="49" charset="-122"/>
                <a:ea typeface="楷体" pitchFamily="49" charset="-122"/>
              </a:rPr>
              <a:t>个不同的特征</a:t>
            </a:r>
          </a:p>
          <a:p>
            <a:pPr lvl="1"/>
            <a:r>
              <a:rPr lang="en-US" altLang="zh-CN" smtClean="0">
                <a:latin typeface="楷体" pitchFamily="49" charset="-122"/>
                <a:ea typeface="楷体" pitchFamily="49" charset="-122"/>
              </a:rPr>
              <a:t>PHOG, SIFT, V1S+,</a:t>
            </a:r>
            <a:br>
              <a:rPr lang="en-US" altLang="zh-CN" smtClean="0">
                <a:latin typeface="楷体" pitchFamily="49" charset="-122"/>
                <a:ea typeface="楷体" pitchFamily="49" charset="-122"/>
              </a:rPr>
            </a:br>
            <a:r>
              <a:rPr lang="en-US" altLang="zh-CN" smtClean="0">
                <a:latin typeface="楷体" pitchFamily="49" charset="-122"/>
                <a:ea typeface="楷体" pitchFamily="49" charset="-122"/>
              </a:rPr>
              <a:t>Region Cov.  Etc.  </a:t>
            </a:r>
          </a:p>
          <a:p>
            <a:r>
              <a:rPr lang="zh-CN" altLang="en-US" smtClean="0">
                <a:latin typeface="楷体" pitchFamily="49" charset="-122"/>
                <a:ea typeface="楷体" pitchFamily="49" charset="-122"/>
                <a:sym typeface="Wingdings" pitchFamily="2" charset="2"/>
              </a:rPr>
              <a:t>在普通特征上</a:t>
            </a:r>
            <a:r>
              <a:rPr lang="en-US" altLang="zh-CN" smtClean="0">
                <a:latin typeface="楷体" pitchFamily="49" charset="-122"/>
                <a:ea typeface="楷体" pitchFamily="49" charset="-122"/>
                <a:sym typeface="Wingdings" pitchFamily="2" charset="2"/>
              </a:rPr>
              <a:t>MKL</a:t>
            </a:r>
            <a:r>
              <a:rPr lang="zh-CN" altLang="en-US" smtClean="0">
                <a:latin typeface="楷体" pitchFamily="49" charset="-122"/>
                <a:ea typeface="楷体" pitchFamily="49" charset="-122"/>
                <a:sym typeface="Wingdings" pitchFamily="2" charset="2"/>
              </a:rPr>
              <a:t>表现</a:t>
            </a:r>
          </a:p>
          <a:p>
            <a:pPr>
              <a:buFont typeface="Arial" charset="0"/>
              <a:buNone/>
            </a:pPr>
            <a:r>
              <a:rPr lang="zh-CN" altLang="en-US" smtClean="0">
                <a:latin typeface="楷体" pitchFamily="49" charset="-122"/>
                <a:ea typeface="楷体" pitchFamily="49" charset="-122"/>
                <a:sym typeface="Wingdings" pitchFamily="2" charset="2"/>
              </a:rPr>
              <a:t>有限</a:t>
            </a:r>
          </a:p>
          <a:p>
            <a:pPr>
              <a:buFont typeface="Arial" charset="0"/>
              <a:buNone/>
            </a:pPr>
            <a:r>
              <a:rPr lang="zh-CN" altLang="en-US" smtClean="0">
                <a:solidFill>
                  <a:srgbClr val="FF0000"/>
                </a:solidFill>
                <a:latin typeface="楷体" pitchFamily="49" charset="-122"/>
                <a:ea typeface="楷体" pitchFamily="49" charset="-122"/>
                <a:sym typeface="Wingdings" pitchFamily="2" charset="2"/>
              </a:rPr>
              <a:t>结论：特征更重要</a:t>
            </a:r>
            <a:endParaRPr lang="zh-CN" altLang="en-US" smtClean="0">
              <a:solidFill>
                <a:srgbClr val="FF0000"/>
              </a:solidFill>
              <a:latin typeface="楷体" pitchFamily="49" charset="-122"/>
              <a:ea typeface="楷体" pitchFamily="49" charset="-122"/>
            </a:endParaRPr>
          </a:p>
        </p:txBody>
      </p:sp>
      <p:pic>
        <p:nvPicPr>
          <p:cNvPr id="18435" name="Picture 3"/>
          <p:cNvPicPr>
            <a:picLocks noChangeAspect="1"/>
          </p:cNvPicPr>
          <p:nvPr/>
        </p:nvPicPr>
        <p:blipFill>
          <a:blip r:embed="rId2"/>
          <a:srcRect/>
          <a:stretch>
            <a:fillRect/>
          </a:stretch>
        </p:blipFill>
        <p:spPr bwMode="auto">
          <a:xfrm>
            <a:off x="4714875" y="3154363"/>
            <a:ext cx="4343400" cy="3605212"/>
          </a:xfrm>
          <a:prstGeom prst="rect">
            <a:avLst/>
          </a:prstGeom>
          <a:noFill/>
          <a:ln w="9525">
            <a:noFill/>
            <a:miter lim="800000"/>
            <a:headEnd/>
            <a:tailEnd/>
          </a:ln>
        </p:spPr>
      </p:pic>
      <p:cxnSp>
        <p:nvCxnSpPr>
          <p:cNvPr id="6" name="Straight Connector 5"/>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1138" name="Rectangle 3"/>
          <p:cNvSpPr>
            <a:spLocks noGrp="1"/>
          </p:cNvSpPr>
          <p:nvPr>
            <p:ph type="body" idx="1"/>
          </p:nvPr>
        </p:nvSpPr>
        <p:spPr/>
        <p:txBody>
          <a:bodyPr/>
          <a:lstStyle/>
          <a:p>
            <a:r>
              <a:rPr lang="zh-CN" altLang="en-US" smtClean="0">
                <a:latin typeface="Adobe Caslon Pro"/>
                <a:ea typeface="楷体" pitchFamily="49" charset="-122"/>
              </a:rPr>
              <a:t>深度学习在音频识别上的应用</a:t>
            </a:r>
          </a:p>
        </p:txBody>
      </p:sp>
      <p:sp>
        <p:nvSpPr>
          <p:cNvPr id="91139" name="Rectangle 5"/>
          <p:cNvSpPr>
            <a:spLocks noChangeArrowheads="1"/>
          </p:cNvSpPr>
          <p:nvPr/>
        </p:nvSpPr>
        <p:spPr bwMode="auto">
          <a:xfrm>
            <a:off x="3048000" y="6491288"/>
            <a:ext cx="4572000" cy="366712"/>
          </a:xfrm>
          <a:prstGeom prst="rect">
            <a:avLst/>
          </a:prstGeom>
          <a:noFill/>
          <a:ln w="9525">
            <a:noFill/>
            <a:miter lim="800000"/>
            <a:headEnd/>
            <a:tailEnd/>
          </a:ln>
        </p:spPr>
        <p:txBody>
          <a:bodyPr>
            <a:spAutoFit/>
          </a:bodyPr>
          <a:lstStyle/>
          <a:p>
            <a:r>
              <a:rPr lang="en-US" altLang="zh-CN">
                <a:solidFill>
                  <a:schemeClr val="bg1"/>
                </a:solidFill>
                <a:latin typeface="楷体" pitchFamily="49" charset="-122"/>
                <a:ea typeface="楷体" pitchFamily="49" charset="-122"/>
              </a:rPr>
              <a:t>Convolutional DBN for audio </a:t>
            </a:r>
            <a:endParaRPr lang="zh-CN" altLang="en-US">
              <a:solidFill>
                <a:schemeClr val="bg1"/>
              </a:solidFill>
              <a:latin typeface="楷体" pitchFamily="49" charset="-122"/>
              <a:ea typeface="楷体" pitchFamily="49" charset="-122"/>
            </a:endParaRPr>
          </a:p>
        </p:txBody>
      </p:sp>
      <p:pic>
        <p:nvPicPr>
          <p:cNvPr id="91140" name="Picture 8"/>
          <p:cNvPicPr>
            <a:picLocks noChangeAspect="1" noChangeArrowheads="1"/>
          </p:cNvPicPr>
          <p:nvPr/>
        </p:nvPicPr>
        <p:blipFill>
          <a:blip r:embed="rId2"/>
          <a:srcRect/>
          <a:stretch>
            <a:fillRect/>
          </a:stretch>
        </p:blipFill>
        <p:spPr bwMode="auto">
          <a:xfrm>
            <a:off x="481013" y="2209800"/>
            <a:ext cx="8229600" cy="4373563"/>
          </a:xfrm>
          <a:prstGeom prst="rect">
            <a:avLst/>
          </a:prstGeom>
          <a:noFill/>
          <a:ln w="9525">
            <a:noFill/>
            <a:miter lim="800000"/>
            <a:headEnd/>
            <a:tailEnd/>
          </a:ln>
        </p:spPr>
      </p:pic>
      <p:sp>
        <p:nvSpPr>
          <p:cNvPr id="91141" name="Rectangle 9"/>
          <p:cNvSpPr>
            <a:spLocks noChangeArrowheads="1"/>
          </p:cNvSpPr>
          <p:nvPr/>
        </p:nvSpPr>
        <p:spPr bwMode="auto">
          <a:xfrm>
            <a:off x="7848600" y="2209800"/>
            <a:ext cx="1295400" cy="1098550"/>
          </a:xfrm>
          <a:prstGeom prst="rect">
            <a:avLst/>
          </a:prstGeom>
          <a:noFill/>
          <a:ln w="9525">
            <a:noFill/>
            <a:miter lim="800000"/>
            <a:headEnd/>
            <a:tailEnd/>
          </a:ln>
        </p:spPr>
        <p:txBody>
          <a:bodyPr>
            <a:spAutoFit/>
          </a:bodyPr>
          <a:lstStyle/>
          <a:p>
            <a:r>
              <a:rPr lang="en-US" altLang="zh-CN" sz="1000" b="1"/>
              <a:t>Max pooling </a:t>
            </a:r>
          </a:p>
          <a:p>
            <a:r>
              <a:rPr lang="en-US" altLang="zh-CN" sz="1000" b="1"/>
              <a:t>    node</a:t>
            </a:r>
            <a:r>
              <a:rPr lang="en-US" altLang="zh-CN"/>
              <a:t> </a:t>
            </a:r>
          </a:p>
          <a:p>
            <a:r>
              <a:rPr lang="zh-CN" altLang="en-US"/>
              <a:t> </a:t>
            </a:r>
          </a:p>
          <a:p>
            <a:r>
              <a:rPr lang="en-US" altLang="zh-CN" sz="1000" b="1"/>
              <a:t>   Detection</a:t>
            </a:r>
          </a:p>
          <a:p>
            <a:r>
              <a:rPr lang="en-US" altLang="zh-CN" sz="1000" b="1"/>
              <a:t>   nodes </a:t>
            </a:r>
            <a:endParaRPr lang="zh-CN" altLang="en-US" sz="1000" b="1"/>
          </a:p>
        </p:txBody>
      </p:sp>
      <p:grpSp>
        <p:nvGrpSpPr>
          <p:cNvPr id="91142" name="Group 12"/>
          <p:cNvGrpSpPr>
            <a:grpSpLocks/>
          </p:cNvGrpSpPr>
          <p:nvPr/>
        </p:nvGrpSpPr>
        <p:grpSpPr bwMode="auto">
          <a:xfrm>
            <a:off x="533400" y="2209800"/>
            <a:ext cx="8662988" cy="4373563"/>
            <a:chOff x="303" y="1392"/>
            <a:chExt cx="5457" cy="2755"/>
          </a:xfrm>
        </p:grpSpPr>
        <p:pic>
          <p:nvPicPr>
            <p:cNvPr id="91144" name="Picture 10"/>
            <p:cNvPicPr>
              <a:picLocks noChangeAspect="1" noChangeArrowheads="1"/>
            </p:cNvPicPr>
            <p:nvPr/>
          </p:nvPicPr>
          <p:blipFill>
            <a:blip r:embed="rId2"/>
            <a:srcRect/>
            <a:stretch>
              <a:fillRect/>
            </a:stretch>
          </p:blipFill>
          <p:spPr bwMode="auto">
            <a:xfrm>
              <a:off x="303" y="1392"/>
              <a:ext cx="5184" cy="2755"/>
            </a:xfrm>
            <a:prstGeom prst="rect">
              <a:avLst/>
            </a:prstGeom>
            <a:noFill/>
            <a:ln w="9525">
              <a:noFill/>
              <a:miter lim="800000"/>
              <a:headEnd/>
              <a:tailEnd/>
            </a:ln>
          </p:spPr>
        </p:pic>
        <p:sp>
          <p:nvSpPr>
            <p:cNvPr id="91145" name="Rectangle 11"/>
            <p:cNvSpPr>
              <a:spLocks noChangeArrowheads="1"/>
            </p:cNvSpPr>
            <p:nvPr/>
          </p:nvSpPr>
          <p:spPr bwMode="auto">
            <a:xfrm>
              <a:off x="4944" y="1392"/>
              <a:ext cx="816" cy="692"/>
            </a:xfrm>
            <a:prstGeom prst="rect">
              <a:avLst/>
            </a:prstGeom>
            <a:noFill/>
            <a:ln w="9525">
              <a:noFill/>
              <a:miter lim="800000"/>
              <a:headEnd/>
              <a:tailEnd/>
            </a:ln>
          </p:spPr>
          <p:txBody>
            <a:bodyPr>
              <a:spAutoFit/>
            </a:bodyPr>
            <a:lstStyle/>
            <a:p>
              <a:r>
                <a:rPr lang="en-US" altLang="zh-CN" sz="1000" b="1"/>
                <a:t>Max pooling </a:t>
              </a:r>
            </a:p>
            <a:p>
              <a:r>
                <a:rPr lang="en-US" altLang="zh-CN" sz="1000" b="1"/>
                <a:t>    node</a:t>
              </a:r>
              <a:r>
                <a:rPr lang="en-US" altLang="zh-CN"/>
                <a:t> </a:t>
              </a:r>
            </a:p>
            <a:p>
              <a:r>
                <a:rPr lang="zh-CN" altLang="en-US"/>
                <a:t> </a:t>
              </a:r>
            </a:p>
            <a:p>
              <a:r>
                <a:rPr lang="en-US" altLang="zh-CN" sz="1000" b="1"/>
                <a:t>   Detection</a:t>
              </a:r>
            </a:p>
            <a:p>
              <a:r>
                <a:rPr lang="en-US" altLang="zh-CN" sz="1000" b="1"/>
                <a:t>   nodes </a:t>
              </a:r>
              <a:endParaRPr lang="zh-CN" altLang="en-US" sz="1000" b="1"/>
            </a:p>
          </p:txBody>
        </p:sp>
      </p:gr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2162" name="Rectangle 3"/>
          <p:cNvSpPr>
            <a:spLocks noGrp="1"/>
          </p:cNvSpPr>
          <p:nvPr>
            <p:ph type="body" idx="1"/>
          </p:nvPr>
        </p:nvSpPr>
        <p:spPr/>
        <p:txBody>
          <a:bodyPr/>
          <a:lstStyle/>
          <a:p>
            <a:r>
              <a:rPr lang="zh-CN" altLang="en-US" smtClean="0">
                <a:latin typeface="Adobe Caslon Pro"/>
                <a:ea typeface="楷体" pitchFamily="49" charset="-122"/>
              </a:rPr>
              <a:t>深度学习在音频识别上的应用</a:t>
            </a:r>
          </a:p>
          <a:p>
            <a:endParaRPr lang="zh-CN" altLang="en-US" smtClean="0">
              <a:latin typeface="Adobe Caslon Pro"/>
            </a:endParaRPr>
          </a:p>
        </p:txBody>
      </p:sp>
      <p:pic>
        <p:nvPicPr>
          <p:cNvPr id="92163" name="Picture 4"/>
          <p:cNvPicPr>
            <a:picLocks noChangeAspect="1" noChangeArrowheads="1"/>
          </p:cNvPicPr>
          <p:nvPr/>
        </p:nvPicPr>
        <p:blipFill>
          <a:blip r:embed="rId2"/>
          <a:srcRect/>
          <a:stretch>
            <a:fillRect/>
          </a:stretch>
        </p:blipFill>
        <p:spPr bwMode="auto">
          <a:xfrm>
            <a:off x="781050" y="2466975"/>
            <a:ext cx="7524750" cy="3629025"/>
          </a:xfrm>
          <a:prstGeom prst="rect">
            <a:avLst/>
          </a:prstGeom>
          <a:noFill/>
          <a:ln w="9525">
            <a:noFill/>
            <a:miter lim="800000"/>
            <a:headEnd/>
            <a:tailEnd/>
          </a:ln>
        </p:spPr>
      </p:pic>
      <p:sp>
        <p:nvSpPr>
          <p:cNvPr id="92164" name="Rectangle 5"/>
          <p:cNvSpPr>
            <a:spLocks noChangeArrowheads="1"/>
          </p:cNvSpPr>
          <p:nvPr/>
        </p:nvSpPr>
        <p:spPr bwMode="auto">
          <a:xfrm>
            <a:off x="2743200" y="6324600"/>
            <a:ext cx="4572000" cy="366713"/>
          </a:xfrm>
          <a:prstGeom prst="rect">
            <a:avLst/>
          </a:prstGeom>
          <a:noFill/>
          <a:ln w="9525">
            <a:noFill/>
            <a:miter lim="800000"/>
            <a:headEnd/>
            <a:tailEnd/>
          </a:ln>
        </p:spPr>
        <p:txBody>
          <a:bodyPr>
            <a:spAutoFit/>
          </a:bodyPr>
          <a:lstStyle/>
          <a:p>
            <a:r>
              <a:rPr lang="en-US" altLang="zh-CN">
                <a:solidFill>
                  <a:schemeClr val="bg1"/>
                </a:solidFill>
                <a:latin typeface="楷体" pitchFamily="49" charset="-122"/>
                <a:ea typeface="楷体" pitchFamily="49" charset="-122"/>
              </a:rPr>
              <a:t>Convolutional DBN for audio </a:t>
            </a:r>
            <a:endParaRPr lang="zh-CN" altLang="en-US">
              <a:solidFill>
                <a:schemeClr val="bg1"/>
              </a:solidFill>
              <a:latin typeface="楷体" pitchFamily="49" charset="-122"/>
              <a:ea typeface="楷体" pitchFamily="49" charset="-122"/>
            </a:endParaRP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3186" name="Rectangle 3"/>
          <p:cNvSpPr>
            <a:spLocks noGrp="1"/>
          </p:cNvSpPr>
          <p:nvPr>
            <p:ph type="body" idx="1"/>
          </p:nvPr>
        </p:nvSpPr>
        <p:spPr/>
        <p:txBody>
          <a:bodyPr/>
          <a:lstStyle/>
          <a:p>
            <a:r>
              <a:rPr lang="zh-CN" altLang="en-US" smtClean="0">
                <a:latin typeface="Adobe Caslon Pro"/>
                <a:ea typeface="楷体" pitchFamily="49" charset="-122"/>
              </a:rPr>
              <a:t>深度学习在音频识别上的应用</a:t>
            </a:r>
          </a:p>
          <a:p>
            <a:endParaRPr lang="zh-CN" altLang="en-US" smtClean="0">
              <a:latin typeface="Adobe Caslon Pro"/>
            </a:endParaRPr>
          </a:p>
        </p:txBody>
      </p:sp>
      <p:pic>
        <p:nvPicPr>
          <p:cNvPr id="93187" name="Picture 4"/>
          <p:cNvPicPr>
            <a:picLocks noChangeAspect="1" noChangeArrowheads="1"/>
          </p:cNvPicPr>
          <p:nvPr/>
        </p:nvPicPr>
        <p:blipFill>
          <a:blip r:embed="rId2"/>
          <a:srcRect/>
          <a:stretch>
            <a:fillRect/>
          </a:stretch>
        </p:blipFill>
        <p:spPr bwMode="auto">
          <a:xfrm>
            <a:off x="1676400" y="2286000"/>
            <a:ext cx="5562600" cy="4275138"/>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4210" name="Rectangle 3"/>
          <p:cNvSpPr>
            <a:spLocks noGrp="1"/>
          </p:cNvSpPr>
          <p:nvPr>
            <p:ph type="body" idx="1"/>
          </p:nvPr>
        </p:nvSpPr>
        <p:spPr/>
        <p:txBody>
          <a:bodyPr/>
          <a:lstStyle/>
          <a:p>
            <a:r>
              <a:rPr lang="zh-CN" altLang="en-US" smtClean="0">
                <a:latin typeface="Adobe Caslon Pro"/>
                <a:ea typeface="楷体" pitchFamily="49" charset="-122"/>
              </a:rPr>
              <a:t>深度学习在音频识别上的应用</a:t>
            </a:r>
          </a:p>
        </p:txBody>
      </p:sp>
      <p:pic>
        <p:nvPicPr>
          <p:cNvPr id="94211" name="Picture 4"/>
          <p:cNvPicPr>
            <a:picLocks noChangeAspect="1" noChangeArrowheads="1"/>
          </p:cNvPicPr>
          <p:nvPr/>
        </p:nvPicPr>
        <p:blipFill>
          <a:blip r:embed="rId2"/>
          <a:srcRect/>
          <a:stretch>
            <a:fillRect/>
          </a:stretch>
        </p:blipFill>
        <p:spPr bwMode="auto">
          <a:xfrm>
            <a:off x="609600" y="2209800"/>
            <a:ext cx="6486525" cy="427672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5234" name="Rectangle 3"/>
          <p:cNvSpPr>
            <a:spLocks noGrp="1"/>
          </p:cNvSpPr>
          <p:nvPr>
            <p:ph type="body" idx="1"/>
          </p:nvPr>
        </p:nvSpPr>
        <p:spPr/>
        <p:txBody>
          <a:bodyPr/>
          <a:lstStyle/>
          <a:p>
            <a:r>
              <a:rPr lang="zh-CN" altLang="en-US" smtClean="0">
                <a:latin typeface="Adobe Caslon Pro"/>
                <a:ea typeface="楷体" pitchFamily="49" charset="-122"/>
              </a:rPr>
              <a:t>深度学习在视频识别上的应用</a:t>
            </a:r>
          </a:p>
        </p:txBody>
      </p:sp>
      <p:pic>
        <p:nvPicPr>
          <p:cNvPr id="95235" name="Picture 4"/>
          <p:cNvPicPr>
            <a:picLocks noChangeAspect="1" noChangeArrowheads="1"/>
          </p:cNvPicPr>
          <p:nvPr/>
        </p:nvPicPr>
        <p:blipFill>
          <a:blip r:embed="rId2"/>
          <a:srcRect/>
          <a:stretch>
            <a:fillRect/>
          </a:stretch>
        </p:blipFill>
        <p:spPr bwMode="auto">
          <a:xfrm>
            <a:off x="762000" y="2819400"/>
            <a:ext cx="3657600" cy="2971800"/>
          </a:xfrm>
          <a:prstGeom prst="rect">
            <a:avLst/>
          </a:prstGeom>
          <a:noFill/>
          <a:ln w="9525">
            <a:noFill/>
            <a:miter lim="800000"/>
            <a:headEnd/>
            <a:tailEnd/>
          </a:ln>
        </p:spPr>
      </p:pic>
      <p:pic>
        <p:nvPicPr>
          <p:cNvPr id="95236" name="Picture 5"/>
          <p:cNvPicPr>
            <a:picLocks noChangeAspect="1" noChangeArrowheads="1"/>
          </p:cNvPicPr>
          <p:nvPr/>
        </p:nvPicPr>
        <p:blipFill>
          <a:blip r:embed="rId3"/>
          <a:srcRect/>
          <a:stretch>
            <a:fillRect/>
          </a:stretch>
        </p:blipFill>
        <p:spPr bwMode="auto">
          <a:xfrm>
            <a:off x="4724400" y="2819400"/>
            <a:ext cx="3505200" cy="2971800"/>
          </a:xfrm>
          <a:prstGeom prst="rect">
            <a:avLst/>
          </a:prstGeom>
          <a:noFill/>
          <a:ln w="9525">
            <a:noFill/>
            <a:miter lim="800000"/>
            <a:headEnd/>
            <a:tailEnd/>
          </a:ln>
        </p:spPr>
      </p:pic>
      <p:sp>
        <p:nvSpPr>
          <p:cNvPr id="95237" name="Rectangle 6"/>
          <p:cNvSpPr>
            <a:spLocks noChangeArrowheads="1"/>
          </p:cNvSpPr>
          <p:nvPr/>
        </p:nvSpPr>
        <p:spPr bwMode="auto">
          <a:xfrm>
            <a:off x="2057400" y="6096000"/>
            <a:ext cx="4552950" cy="366713"/>
          </a:xfrm>
          <a:prstGeom prst="rect">
            <a:avLst/>
          </a:prstGeom>
          <a:noFill/>
          <a:ln w="9525">
            <a:noFill/>
            <a:miter lim="800000"/>
            <a:headEnd/>
            <a:tailEnd/>
          </a:ln>
        </p:spPr>
        <p:txBody>
          <a:bodyPr wrap="none">
            <a:spAutoFit/>
          </a:bodyPr>
          <a:lstStyle/>
          <a:p>
            <a:r>
              <a:rPr lang="en-US" altLang="zh-CN" b="1">
                <a:solidFill>
                  <a:schemeClr val="bg1"/>
                </a:solidFill>
              </a:rPr>
              <a:t>SPACE-TIME DEEP BELIEF NETWORKS</a:t>
            </a:r>
            <a:endParaRPr lang="zh-CN" altLang="en-US" b="1">
              <a:solidFill>
                <a:schemeClr val="bg1"/>
              </a:solidFill>
            </a:endParaRP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6258" name="Rectangle 3"/>
          <p:cNvSpPr>
            <a:spLocks noGrp="1"/>
          </p:cNvSpPr>
          <p:nvPr>
            <p:ph type="body" idx="1"/>
          </p:nvPr>
        </p:nvSpPr>
        <p:spPr>
          <a:xfrm>
            <a:off x="457200" y="1371600"/>
            <a:ext cx="8229600" cy="4525963"/>
          </a:xfrm>
        </p:spPr>
        <p:txBody>
          <a:bodyPr/>
          <a:lstStyle/>
          <a:p>
            <a:r>
              <a:rPr lang="zh-CN" altLang="en-US" smtClean="0">
                <a:latin typeface="Adobe Caslon Pro"/>
                <a:ea typeface="楷体" pitchFamily="49" charset="-122"/>
              </a:rPr>
              <a:t>深度学习在视频识别上的应用</a:t>
            </a:r>
          </a:p>
          <a:p>
            <a:endParaRPr lang="zh-CN" altLang="en-US" smtClean="0">
              <a:latin typeface="Adobe Caslon Pro"/>
            </a:endParaRPr>
          </a:p>
        </p:txBody>
      </p:sp>
      <p:pic>
        <p:nvPicPr>
          <p:cNvPr id="96259" name="Picture 4"/>
          <p:cNvPicPr>
            <a:picLocks noChangeAspect="1" noChangeArrowheads="1"/>
          </p:cNvPicPr>
          <p:nvPr/>
        </p:nvPicPr>
        <p:blipFill>
          <a:blip r:embed="rId2"/>
          <a:srcRect l="21669" t="12500" r="19180" b="9375"/>
          <a:stretch>
            <a:fillRect/>
          </a:stretch>
        </p:blipFill>
        <p:spPr bwMode="auto">
          <a:xfrm>
            <a:off x="1143000" y="1981200"/>
            <a:ext cx="7010400" cy="4876800"/>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7282" name="Rectangle 3"/>
          <p:cNvSpPr>
            <a:spLocks noGrp="1"/>
          </p:cNvSpPr>
          <p:nvPr>
            <p:ph type="body" idx="1"/>
          </p:nvPr>
        </p:nvSpPr>
        <p:spPr/>
        <p:txBody>
          <a:bodyPr/>
          <a:lstStyle/>
          <a:p>
            <a:r>
              <a:rPr lang="zh-CN" altLang="en-US" smtClean="0">
                <a:latin typeface="Adobe Caslon Pro"/>
                <a:ea typeface="楷体" pitchFamily="49" charset="-122"/>
              </a:rPr>
              <a:t>深度学习在多模态学习中的应用</a:t>
            </a:r>
          </a:p>
        </p:txBody>
      </p:sp>
      <p:pic>
        <p:nvPicPr>
          <p:cNvPr id="97283" name="Picture 4"/>
          <p:cNvPicPr>
            <a:picLocks noChangeAspect="1" noChangeArrowheads="1"/>
          </p:cNvPicPr>
          <p:nvPr/>
        </p:nvPicPr>
        <p:blipFill>
          <a:blip r:embed="rId2"/>
          <a:srcRect/>
          <a:stretch>
            <a:fillRect/>
          </a:stretch>
        </p:blipFill>
        <p:spPr bwMode="auto">
          <a:xfrm>
            <a:off x="1676400" y="2598738"/>
            <a:ext cx="6096000" cy="3954462"/>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8306" name="Rectangle 3"/>
          <p:cNvSpPr>
            <a:spLocks noGrp="1"/>
          </p:cNvSpPr>
          <p:nvPr>
            <p:ph type="body" idx="1"/>
          </p:nvPr>
        </p:nvSpPr>
        <p:spPr/>
        <p:txBody>
          <a:bodyPr/>
          <a:lstStyle/>
          <a:p>
            <a:r>
              <a:rPr lang="zh-CN" altLang="en-US" smtClean="0">
                <a:latin typeface="Adobe Caslon Pro"/>
                <a:ea typeface="楷体" pitchFamily="49" charset="-122"/>
              </a:rPr>
              <a:t>深度学习在多模态学习中的应用</a:t>
            </a:r>
          </a:p>
          <a:p>
            <a:endParaRPr lang="zh-CN" altLang="en-US" smtClean="0">
              <a:latin typeface="Adobe Caslon Pro"/>
            </a:endParaRPr>
          </a:p>
        </p:txBody>
      </p:sp>
      <p:pic>
        <p:nvPicPr>
          <p:cNvPr id="98307" name="Picture 4"/>
          <p:cNvPicPr>
            <a:picLocks noChangeAspect="1" noChangeArrowheads="1"/>
          </p:cNvPicPr>
          <p:nvPr/>
        </p:nvPicPr>
        <p:blipFill>
          <a:blip r:embed="rId2"/>
          <a:srcRect/>
          <a:stretch>
            <a:fillRect/>
          </a:stretch>
        </p:blipFill>
        <p:spPr bwMode="auto">
          <a:xfrm>
            <a:off x="1219200" y="2505075"/>
            <a:ext cx="6257925" cy="336232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9330" name="Rectangle 3"/>
          <p:cNvSpPr>
            <a:spLocks noGrp="1"/>
          </p:cNvSpPr>
          <p:nvPr>
            <p:ph type="body" idx="1"/>
          </p:nvPr>
        </p:nvSpPr>
        <p:spPr/>
        <p:txBody>
          <a:bodyPr/>
          <a:lstStyle/>
          <a:p>
            <a:r>
              <a:rPr lang="zh-CN" altLang="en-US" smtClean="0">
                <a:latin typeface="Adobe Caslon Pro"/>
                <a:ea typeface="楷体" pitchFamily="49" charset="-122"/>
              </a:rPr>
              <a:t>深度学习在多模态学习中的应用</a:t>
            </a:r>
          </a:p>
        </p:txBody>
      </p:sp>
      <p:pic>
        <p:nvPicPr>
          <p:cNvPr id="99331" name="Picture 4"/>
          <p:cNvPicPr>
            <a:picLocks noChangeAspect="1" noChangeArrowheads="1"/>
          </p:cNvPicPr>
          <p:nvPr/>
        </p:nvPicPr>
        <p:blipFill>
          <a:blip r:embed="rId2"/>
          <a:srcRect/>
          <a:stretch>
            <a:fillRect/>
          </a:stretch>
        </p:blipFill>
        <p:spPr bwMode="auto">
          <a:xfrm>
            <a:off x="2057400" y="2438400"/>
            <a:ext cx="4343400" cy="3951288"/>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0354" name="Rectangle 3"/>
          <p:cNvSpPr>
            <a:spLocks noGrp="1"/>
          </p:cNvSpPr>
          <p:nvPr>
            <p:ph type="body" idx="1"/>
          </p:nvPr>
        </p:nvSpPr>
        <p:spPr/>
        <p:txBody>
          <a:bodyPr/>
          <a:lstStyle/>
          <a:p>
            <a:r>
              <a:rPr lang="zh-CN" altLang="en-US" smtClean="0">
                <a:latin typeface="Adobe Caslon Pro"/>
                <a:ea typeface="楷体" pitchFamily="49" charset="-122"/>
              </a:rPr>
              <a:t>深度学习在多模态学习中的应用</a:t>
            </a:r>
          </a:p>
          <a:p>
            <a:endParaRPr lang="zh-CN" altLang="en-US" smtClean="0">
              <a:latin typeface="Adobe Caslon Pro"/>
            </a:endParaRPr>
          </a:p>
        </p:txBody>
      </p:sp>
      <p:pic>
        <p:nvPicPr>
          <p:cNvPr id="100355" name="Picture 4"/>
          <p:cNvPicPr>
            <a:picLocks noChangeAspect="1" noChangeArrowheads="1"/>
          </p:cNvPicPr>
          <p:nvPr/>
        </p:nvPicPr>
        <p:blipFill>
          <a:blip r:embed="rId2"/>
          <a:srcRect/>
          <a:stretch>
            <a:fillRect/>
          </a:stretch>
        </p:blipFill>
        <p:spPr bwMode="auto">
          <a:xfrm>
            <a:off x="985838" y="2290763"/>
            <a:ext cx="7086600" cy="460057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457200" y="0"/>
            <a:ext cx="8229600" cy="1143000"/>
          </a:xfrm>
        </p:spPr>
        <p:txBody>
          <a:bodyPr/>
          <a:lstStyle/>
          <a:p>
            <a:pPr eaLnBrk="1" hangingPunct="1"/>
            <a:r>
              <a:rPr lang="zh-CN" altLang="en-US" smtClean="0">
                <a:latin typeface="黑体" pitchFamily="49" charset="-122"/>
                <a:ea typeface="黑体" pitchFamily="49" charset="-122"/>
              </a:rPr>
              <a:t>动 机</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为什么要自动学习特征</a:t>
            </a:r>
          </a:p>
        </p:txBody>
      </p:sp>
      <p:sp>
        <p:nvSpPr>
          <p:cNvPr id="19458" name="Content Placeholder 2"/>
          <p:cNvSpPr>
            <a:spLocks noGrp="1"/>
          </p:cNvSpPr>
          <p:nvPr>
            <p:ph idx="1"/>
          </p:nvPr>
        </p:nvSpPr>
        <p:spPr>
          <a:xfrm>
            <a:off x="533400" y="1219200"/>
            <a:ext cx="9017000" cy="4525963"/>
          </a:xfrm>
        </p:spPr>
        <p:txBody>
          <a:bodyPr/>
          <a:lstStyle/>
          <a:p>
            <a:pPr eaLnBrk="1" hangingPunct="1"/>
            <a:r>
              <a:rPr lang="zh-CN" altLang="en-US" sz="2400" smtClean="0">
                <a:latin typeface="Adobe Caslon Pro"/>
                <a:ea typeface="楷体" pitchFamily="49" charset="-122"/>
              </a:rPr>
              <a:t>机器学习中，获得好的特征是识别成功的关键</a:t>
            </a:r>
          </a:p>
          <a:p>
            <a:pPr eaLnBrk="1" hangingPunct="1"/>
            <a:r>
              <a:rPr lang="zh-CN" altLang="en-US" sz="2400" smtClean="0">
                <a:latin typeface="Adobe Caslon Pro"/>
                <a:ea typeface="楷体" pitchFamily="49" charset="-122"/>
              </a:rPr>
              <a:t>目前存在大量人工设计的特征，不同研究对象特征不同，特征具有多样性，如：</a:t>
            </a:r>
            <a:r>
              <a:rPr lang="en-US" altLang="zh-CN" sz="2400" smtClean="0">
                <a:latin typeface="Adobe Caslon Pro"/>
                <a:ea typeface="楷体" pitchFamily="49" charset="-122"/>
              </a:rPr>
              <a:t>SIFT, HOG, LBP</a:t>
            </a:r>
            <a:r>
              <a:rPr lang="zh-CN" altLang="en-US" sz="2400" smtClean="0">
                <a:latin typeface="Adobe Caslon Pro"/>
                <a:ea typeface="楷体" pitchFamily="49" charset="-122"/>
              </a:rPr>
              <a:t>等</a:t>
            </a:r>
            <a:endParaRPr lang="en-US" altLang="zh-CN" sz="2400" smtClean="0">
              <a:latin typeface="Adobe Caslon Pro"/>
              <a:ea typeface="楷体" pitchFamily="49" charset="-122"/>
            </a:endParaRPr>
          </a:p>
          <a:p>
            <a:pPr eaLnBrk="1" hangingPunct="1"/>
            <a:r>
              <a:rPr lang="zh-CN" altLang="en-US" sz="2400" smtClean="0">
                <a:latin typeface="Adobe Caslon Pro"/>
                <a:ea typeface="楷体" pitchFamily="49" charset="-122"/>
              </a:rPr>
              <a:t>手工选取特征费时费力，需要启发式专业知识，很大程度上靠经验和运气</a:t>
            </a:r>
          </a:p>
          <a:p>
            <a:pPr eaLnBrk="1" hangingPunct="1"/>
            <a:r>
              <a:rPr lang="zh-CN" altLang="en-US" sz="2400" smtClean="0">
                <a:latin typeface="Adobe Caslon Pro"/>
                <a:ea typeface="楷体" pitchFamily="49" charset="-122"/>
              </a:rPr>
              <a:t>是否能自动地学习特征？</a:t>
            </a:r>
            <a:endParaRPr lang="en-US" altLang="zh-CN" sz="2400" smtClean="0">
              <a:latin typeface="Adobe Caslon Pro"/>
              <a:ea typeface="楷体"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19460" name="Picture 11"/>
          <p:cNvPicPr>
            <a:picLocks noChangeAspect="1" noChangeArrowheads="1"/>
          </p:cNvPicPr>
          <p:nvPr/>
        </p:nvPicPr>
        <p:blipFill>
          <a:blip r:embed="rId3"/>
          <a:srcRect l="27525" t="25000" r="19180" b="13542"/>
          <a:stretch>
            <a:fillRect/>
          </a:stretch>
        </p:blipFill>
        <p:spPr bwMode="auto">
          <a:xfrm>
            <a:off x="1295400" y="3733800"/>
            <a:ext cx="7010400" cy="3124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1378" name="Rectangle 3"/>
          <p:cNvSpPr>
            <a:spLocks noGrp="1"/>
          </p:cNvSpPr>
          <p:nvPr>
            <p:ph type="body" idx="1"/>
          </p:nvPr>
        </p:nvSpPr>
        <p:spPr/>
        <p:txBody>
          <a:bodyPr/>
          <a:lstStyle/>
          <a:p>
            <a:r>
              <a:rPr lang="zh-CN" altLang="en-US" smtClean="0">
                <a:latin typeface="Adobe Caslon Pro"/>
                <a:ea typeface="楷体" pitchFamily="49" charset="-122"/>
              </a:rPr>
              <a:t>深度学习在多模态学习中的应用</a:t>
            </a:r>
          </a:p>
        </p:txBody>
      </p:sp>
      <p:pic>
        <p:nvPicPr>
          <p:cNvPr id="101379" name="Picture 4"/>
          <p:cNvPicPr>
            <a:picLocks noChangeAspect="1" noChangeArrowheads="1"/>
          </p:cNvPicPr>
          <p:nvPr/>
        </p:nvPicPr>
        <p:blipFill>
          <a:blip r:embed="rId2"/>
          <a:srcRect/>
          <a:stretch>
            <a:fillRect/>
          </a:stretch>
        </p:blipFill>
        <p:spPr bwMode="auto">
          <a:xfrm>
            <a:off x="381000" y="2460625"/>
            <a:ext cx="4191000" cy="3073400"/>
          </a:xfrm>
          <a:prstGeom prst="rect">
            <a:avLst/>
          </a:prstGeom>
          <a:noFill/>
          <a:ln w="9525">
            <a:noFill/>
            <a:miter lim="800000"/>
            <a:headEnd/>
            <a:tailEnd/>
          </a:ln>
        </p:spPr>
      </p:pic>
      <p:pic>
        <p:nvPicPr>
          <p:cNvPr id="101380" name="Picture 5"/>
          <p:cNvPicPr>
            <a:picLocks noChangeAspect="1" noChangeArrowheads="1"/>
          </p:cNvPicPr>
          <p:nvPr/>
        </p:nvPicPr>
        <p:blipFill>
          <a:blip r:embed="rId3"/>
          <a:srcRect/>
          <a:stretch>
            <a:fillRect/>
          </a:stretch>
        </p:blipFill>
        <p:spPr bwMode="auto">
          <a:xfrm>
            <a:off x="4648200" y="3505200"/>
            <a:ext cx="4295775" cy="2014538"/>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2402" name="Rectangle 3"/>
          <p:cNvSpPr>
            <a:spLocks noGrp="1"/>
          </p:cNvSpPr>
          <p:nvPr>
            <p:ph type="body" idx="1"/>
          </p:nvPr>
        </p:nvSpPr>
        <p:spPr>
          <a:xfrm>
            <a:off x="914400" y="1600200"/>
            <a:ext cx="8229600" cy="4525963"/>
          </a:xfrm>
        </p:spPr>
        <p:txBody>
          <a:bodyPr/>
          <a:lstStyle/>
          <a:p>
            <a:r>
              <a:rPr lang="zh-CN" altLang="en-US" smtClean="0">
                <a:latin typeface="Adobe Caslon Pro"/>
                <a:ea typeface="楷体" pitchFamily="49" charset="-122"/>
              </a:rPr>
              <a:t>深度学习在多模态学习中的应用</a:t>
            </a:r>
          </a:p>
          <a:p>
            <a:endParaRPr lang="zh-CN" altLang="en-US" smtClean="0">
              <a:latin typeface="Adobe Caslon Pro"/>
            </a:endParaRPr>
          </a:p>
        </p:txBody>
      </p:sp>
      <p:sp>
        <p:nvSpPr>
          <p:cNvPr id="102403" name="Text Box 5"/>
          <p:cNvSpPr txBox="1">
            <a:spLocks noChangeArrowheads="1"/>
          </p:cNvSpPr>
          <p:nvPr/>
        </p:nvSpPr>
        <p:spPr bwMode="auto">
          <a:xfrm>
            <a:off x="1600200" y="5486400"/>
            <a:ext cx="5410200" cy="915988"/>
          </a:xfrm>
          <a:prstGeom prst="rect">
            <a:avLst/>
          </a:prstGeom>
          <a:noFill/>
          <a:ln w="9525">
            <a:noFill/>
            <a:miter lim="800000"/>
            <a:headEnd/>
            <a:tailEnd/>
          </a:ln>
        </p:spPr>
        <p:txBody>
          <a:bodyPr>
            <a:spAutoFit/>
          </a:bodyPr>
          <a:lstStyle/>
          <a:p>
            <a:pPr>
              <a:spcBef>
                <a:spcPct val="50000"/>
              </a:spcBef>
            </a:pPr>
            <a:r>
              <a:rPr lang="zh-CN" altLang="en-US">
                <a:solidFill>
                  <a:schemeClr val="bg1"/>
                </a:solidFill>
                <a:ea typeface="楷体" pitchFamily="49" charset="-122"/>
              </a:rPr>
              <a:t>如果模态间存在着内在的联系，即存在</a:t>
            </a:r>
            <a:r>
              <a:rPr lang="en-US" altLang="zh-CN">
                <a:solidFill>
                  <a:schemeClr val="bg1"/>
                </a:solidFill>
                <a:ea typeface="楷体" pitchFamily="49" charset="-122"/>
              </a:rPr>
              <a:t>shared Representation</a:t>
            </a:r>
            <a:r>
              <a:rPr lang="zh-CN" altLang="en-US">
                <a:solidFill>
                  <a:schemeClr val="bg1"/>
                </a:solidFill>
                <a:ea typeface="楷体" pitchFamily="49" charset="-122"/>
              </a:rPr>
              <a:t>，那么理论上模型应支持训练一个模态，而测试另一个模态时，仍能获得好的分类性能。</a:t>
            </a:r>
          </a:p>
        </p:txBody>
      </p:sp>
      <p:pic>
        <p:nvPicPr>
          <p:cNvPr id="102404" name="Picture 6"/>
          <p:cNvPicPr>
            <a:picLocks noChangeAspect="1" noChangeArrowheads="1"/>
          </p:cNvPicPr>
          <p:nvPr/>
        </p:nvPicPr>
        <p:blipFill>
          <a:blip r:embed="rId2"/>
          <a:srcRect/>
          <a:stretch>
            <a:fillRect/>
          </a:stretch>
        </p:blipFill>
        <p:spPr bwMode="auto">
          <a:xfrm>
            <a:off x="1676400" y="2743200"/>
            <a:ext cx="5791200" cy="257492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3426" name="Rectangle 3"/>
          <p:cNvSpPr>
            <a:spLocks noGrp="1"/>
          </p:cNvSpPr>
          <p:nvPr>
            <p:ph type="body" idx="1"/>
          </p:nvPr>
        </p:nvSpPr>
        <p:spPr/>
        <p:txBody>
          <a:bodyPr/>
          <a:lstStyle/>
          <a:p>
            <a:r>
              <a:rPr lang="zh-CN" altLang="en-US" smtClean="0">
                <a:latin typeface="Adobe Caslon Pro"/>
                <a:ea typeface="楷体" pitchFamily="49" charset="-122"/>
              </a:rPr>
              <a:t>深度学习在多任务学习中的应用</a:t>
            </a:r>
          </a:p>
        </p:txBody>
      </p:sp>
      <p:pic>
        <p:nvPicPr>
          <p:cNvPr id="103427" name="Picture 4"/>
          <p:cNvPicPr>
            <a:picLocks noChangeAspect="1" noChangeArrowheads="1"/>
          </p:cNvPicPr>
          <p:nvPr/>
        </p:nvPicPr>
        <p:blipFill>
          <a:blip r:embed="rId2"/>
          <a:srcRect/>
          <a:stretch>
            <a:fillRect/>
          </a:stretch>
        </p:blipFill>
        <p:spPr bwMode="auto">
          <a:xfrm>
            <a:off x="2057400" y="2590800"/>
            <a:ext cx="4419600" cy="3621088"/>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4450" name="Rectangle 3"/>
          <p:cNvSpPr>
            <a:spLocks noGrp="1"/>
          </p:cNvSpPr>
          <p:nvPr>
            <p:ph type="body" idx="1"/>
          </p:nvPr>
        </p:nvSpPr>
        <p:spPr>
          <a:xfrm>
            <a:off x="457200" y="1600200"/>
            <a:ext cx="8382000" cy="4525963"/>
          </a:xfrm>
        </p:spPr>
        <p:txBody>
          <a:bodyPr/>
          <a:lstStyle/>
          <a:p>
            <a:r>
              <a:rPr lang="zh-CN" altLang="en-US" smtClean="0">
                <a:latin typeface="Adobe Caslon Pro"/>
                <a:ea typeface="楷体" pitchFamily="49" charset="-122"/>
              </a:rPr>
              <a:t>深度学习在多任务学习中的应用</a:t>
            </a:r>
          </a:p>
          <a:p>
            <a:endParaRPr lang="zh-CN" altLang="en-US" smtClean="0">
              <a:latin typeface="Adobe Caslon Pro"/>
              <a:ea typeface="楷体" pitchFamily="49" charset="-122"/>
            </a:endParaRPr>
          </a:p>
          <a:p>
            <a:pPr>
              <a:buFont typeface="Wingdings" pitchFamily="2" charset="2"/>
              <a:buChar char="ü"/>
            </a:pPr>
            <a:r>
              <a:rPr lang="zh-CN" altLang="en-US" sz="2800" smtClean="0">
                <a:latin typeface="Adobe Caslon Pro"/>
                <a:ea typeface="楷体" pitchFamily="49" charset="-122"/>
              </a:rPr>
              <a:t>在深度学习模型中，对于相关任务的联合学习，往往会取得较好的特征表达；</a:t>
            </a:r>
          </a:p>
          <a:p>
            <a:pPr>
              <a:buFont typeface="Wingdings" pitchFamily="2" charset="2"/>
              <a:buChar char="ü"/>
            </a:pPr>
            <a:r>
              <a:rPr lang="zh-CN" altLang="en-US" sz="2800" smtClean="0">
                <a:latin typeface="Adobe Caslon Pro"/>
                <a:ea typeface="楷体" pitchFamily="49" charset="-122"/>
              </a:rPr>
              <a:t>多任务联合学习，能够增强损失函数的作用效能；</a:t>
            </a:r>
          </a:p>
          <a:p>
            <a:pPr>
              <a:buFont typeface="Wingdings" pitchFamily="2" charset="2"/>
              <a:buChar char="ü"/>
            </a:pPr>
            <a:endParaRPr lang="zh-CN" altLang="en-US" sz="2800" smtClean="0">
              <a:latin typeface="Adobe Caslon Pro"/>
              <a:ea typeface="楷体" pitchFamily="49" charset="-122"/>
            </a:endParaRPr>
          </a:p>
          <a:p>
            <a:pPr>
              <a:buFont typeface="Wingdings" pitchFamily="2" charset="2"/>
              <a:buNone/>
            </a:pPr>
            <a:r>
              <a:rPr lang="zh-CN" altLang="en-US" sz="2400" smtClean="0">
                <a:latin typeface="Adobe Caslon Pro"/>
                <a:ea typeface="楷体" pitchFamily="49" charset="-122"/>
              </a:rPr>
              <a:t>    比如：单独进行人脸检测会比较难（光照、遮挡等因素），但是当人脸检测与人脸识别这两个相关的任务联合学习时，人脸检测的难度反而降低了。</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5474" name="Rectangle 3"/>
          <p:cNvSpPr>
            <a:spLocks noGrp="1"/>
          </p:cNvSpPr>
          <p:nvPr>
            <p:ph type="body" idx="1"/>
          </p:nvPr>
        </p:nvSpPr>
        <p:spPr/>
        <p:txBody>
          <a:bodyPr/>
          <a:lstStyle/>
          <a:p>
            <a:r>
              <a:rPr lang="zh-CN" altLang="en-US" smtClean="0">
                <a:latin typeface="Adobe Caslon Pro"/>
                <a:ea typeface="楷体" pitchFamily="49" charset="-122"/>
              </a:rPr>
              <a:t>基于深度学习的迁移学习应用</a:t>
            </a:r>
          </a:p>
        </p:txBody>
      </p:sp>
      <p:pic>
        <p:nvPicPr>
          <p:cNvPr id="105475" name="Picture 4"/>
          <p:cNvPicPr>
            <a:picLocks noChangeAspect="1" noChangeArrowheads="1"/>
          </p:cNvPicPr>
          <p:nvPr/>
        </p:nvPicPr>
        <p:blipFill>
          <a:blip r:embed="rId2"/>
          <a:srcRect/>
          <a:stretch>
            <a:fillRect/>
          </a:stretch>
        </p:blipFill>
        <p:spPr bwMode="auto">
          <a:xfrm>
            <a:off x="1447800" y="2362200"/>
            <a:ext cx="6248400" cy="4262438"/>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6498" name="Rectangle 3"/>
          <p:cNvSpPr>
            <a:spLocks noGrp="1"/>
          </p:cNvSpPr>
          <p:nvPr>
            <p:ph type="body" idx="1"/>
          </p:nvPr>
        </p:nvSpPr>
        <p:spPr/>
        <p:txBody>
          <a:bodyPr/>
          <a:lstStyle/>
          <a:p>
            <a:r>
              <a:rPr lang="zh-CN" altLang="en-US" smtClean="0">
                <a:latin typeface="Adobe Caslon Pro"/>
                <a:ea typeface="楷体" pitchFamily="49" charset="-122"/>
              </a:rPr>
              <a:t>基于深度学习的迁移学习应用</a:t>
            </a:r>
          </a:p>
        </p:txBody>
      </p:sp>
      <p:pic>
        <p:nvPicPr>
          <p:cNvPr id="106499" name="Picture 8"/>
          <p:cNvPicPr>
            <a:picLocks noChangeAspect="1" noChangeArrowheads="1"/>
          </p:cNvPicPr>
          <p:nvPr/>
        </p:nvPicPr>
        <p:blipFill>
          <a:blip r:embed="rId2"/>
          <a:srcRect/>
          <a:stretch>
            <a:fillRect/>
          </a:stretch>
        </p:blipFill>
        <p:spPr bwMode="auto">
          <a:xfrm>
            <a:off x="685800" y="2286000"/>
            <a:ext cx="2695575" cy="4095750"/>
          </a:xfrm>
          <a:prstGeom prst="rect">
            <a:avLst/>
          </a:prstGeom>
          <a:noFill/>
          <a:ln w="9525">
            <a:noFill/>
            <a:miter lim="800000"/>
            <a:headEnd/>
            <a:tailEnd/>
          </a:ln>
        </p:spPr>
      </p:pic>
      <p:pic>
        <p:nvPicPr>
          <p:cNvPr id="106500" name="Picture 9"/>
          <p:cNvPicPr>
            <a:picLocks noChangeAspect="1" noChangeArrowheads="1"/>
          </p:cNvPicPr>
          <p:nvPr/>
        </p:nvPicPr>
        <p:blipFill>
          <a:blip r:embed="rId3"/>
          <a:srcRect/>
          <a:stretch>
            <a:fillRect/>
          </a:stretch>
        </p:blipFill>
        <p:spPr bwMode="auto">
          <a:xfrm>
            <a:off x="2286000" y="5154613"/>
            <a:ext cx="1062038" cy="179387"/>
          </a:xfrm>
          <a:prstGeom prst="rect">
            <a:avLst/>
          </a:prstGeom>
          <a:noFill/>
          <a:ln w="9525">
            <a:noFill/>
            <a:miter lim="800000"/>
            <a:headEnd/>
            <a:tailEnd/>
          </a:ln>
        </p:spPr>
      </p:pic>
      <p:pic>
        <p:nvPicPr>
          <p:cNvPr id="106501" name="Picture 10"/>
          <p:cNvPicPr>
            <a:picLocks noChangeAspect="1" noChangeArrowheads="1"/>
          </p:cNvPicPr>
          <p:nvPr/>
        </p:nvPicPr>
        <p:blipFill>
          <a:blip r:embed="rId4"/>
          <a:srcRect/>
          <a:stretch>
            <a:fillRect/>
          </a:stretch>
        </p:blipFill>
        <p:spPr bwMode="auto">
          <a:xfrm>
            <a:off x="3810000" y="2286000"/>
            <a:ext cx="4657725" cy="3886200"/>
          </a:xfrm>
          <a:prstGeom prst="rect">
            <a:avLst/>
          </a:prstGeom>
          <a:noFill/>
          <a:ln w="9525">
            <a:noFill/>
            <a:miter lim="800000"/>
            <a:headEnd/>
            <a:tailEnd/>
          </a:ln>
        </p:spPr>
      </p:pic>
      <p:sp>
        <p:nvSpPr>
          <p:cNvPr id="106502" name="Rectangle 11"/>
          <p:cNvSpPr>
            <a:spLocks noChangeArrowheads="1"/>
          </p:cNvSpPr>
          <p:nvPr/>
        </p:nvSpPr>
        <p:spPr bwMode="auto">
          <a:xfrm>
            <a:off x="5576888" y="6281738"/>
            <a:ext cx="1371600" cy="366712"/>
          </a:xfrm>
          <a:prstGeom prst="rect">
            <a:avLst/>
          </a:prstGeom>
          <a:noFill/>
          <a:ln w="9525">
            <a:noFill/>
            <a:miter lim="800000"/>
            <a:headEnd/>
            <a:tailEnd/>
          </a:ln>
        </p:spPr>
        <p:txBody>
          <a:bodyPr>
            <a:spAutoFit/>
          </a:bodyPr>
          <a:lstStyle/>
          <a:p>
            <a:r>
              <a:rPr lang="zh-CN" altLang="en-US">
                <a:solidFill>
                  <a:schemeClr val="bg1"/>
                </a:solidFill>
                <a:ea typeface="楷体" pitchFamily="49" charset="-122"/>
              </a:rPr>
              <a:t>特征共享</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7522" name="Rectangle 3"/>
          <p:cNvSpPr>
            <a:spLocks noGrp="1"/>
          </p:cNvSpPr>
          <p:nvPr>
            <p:ph type="body" idx="1"/>
          </p:nvPr>
        </p:nvSpPr>
        <p:spPr/>
        <p:txBody>
          <a:bodyPr/>
          <a:lstStyle/>
          <a:p>
            <a:r>
              <a:rPr lang="zh-CN" altLang="en-US" smtClean="0">
                <a:latin typeface="Adobe Caslon Pro"/>
                <a:ea typeface="楷体" pitchFamily="49" charset="-122"/>
              </a:rPr>
              <a:t>基于深度学习的迁移学习应用</a:t>
            </a:r>
          </a:p>
        </p:txBody>
      </p:sp>
      <p:grpSp>
        <p:nvGrpSpPr>
          <p:cNvPr id="107523" name="Group 7"/>
          <p:cNvGrpSpPr>
            <a:grpSpLocks/>
          </p:cNvGrpSpPr>
          <p:nvPr/>
        </p:nvGrpSpPr>
        <p:grpSpPr bwMode="auto">
          <a:xfrm>
            <a:off x="228600" y="2590800"/>
            <a:ext cx="6172200" cy="4029075"/>
            <a:chOff x="0" y="1584"/>
            <a:chExt cx="3888" cy="2538"/>
          </a:xfrm>
        </p:grpSpPr>
        <p:pic>
          <p:nvPicPr>
            <p:cNvPr id="107526" name="Picture 4"/>
            <p:cNvPicPr>
              <a:picLocks noChangeAspect="1" noChangeArrowheads="1"/>
            </p:cNvPicPr>
            <p:nvPr/>
          </p:nvPicPr>
          <p:blipFill>
            <a:blip r:embed="rId2"/>
            <a:srcRect/>
            <a:stretch>
              <a:fillRect/>
            </a:stretch>
          </p:blipFill>
          <p:spPr bwMode="auto">
            <a:xfrm>
              <a:off x="0" y="1584"/>
              <a:ext cx="3888" cy="2538"/>
            </a:xfrm>
            <a:prstGeom prst="rect">
              <a:avLst/>
            </a:prstGeom>
            <a:noFill/>
            <a:ln w="9525">
              <a:noFill/>
              <a:miter lim="800000"/>
              <a:headEnd/>
              <a:tailEnd/>
            </a:ln>
          </p:spPr>
        </p:pic>
        <p:sp>
          <p:nvSpPr>
            <p:cNvPr id="107527" name="Rectangle 5"/>
            <p:cNvSpPr>
              <a:spLocks noChangeArrowheads="1"/>
            </p:cNvSpPr>
            <p:nvPr/>
          </p:nvSpPr>
          <p:spPr bwMode="auto">
            <a:xfrm>
              <a:off x="96" y="1584"/>
              <a:ext cx="624" cy="96"/>
            </a:xfrm>
            <a:prstGeom prst="rect">
              <a:avLst/>
            </a:prstGeom>
            <a:solidFill>
              <a:schemeClr val="bg1"/>
            </a:solidFill>
            <a:ln w="9525">
              <a:noFill/>
              <a:miter lim="800000"/>
              <a:headEnd/>
              <a:tailEnd/>
            </a:ln>
          </p:spPr>
          <p:txBody>
            <a:bodyPr wrap="none" anchor="ctr"/>
            <a:lstStyle/>
            <a:p>
              <a:endParaRPr lang="zh-CN" altLang="en-US"/>
            </a:p>
          </p:txBody>
        </p:sp>
      </p:grpSp>
      <p:pic>
        <p:nvPicPr>
          <p:cNvPr id="107524" name="Picture 6"/>
          <p:cNvPicPr>
            <a:picLocks noChangeAspect="1" noChangeArrowheads="1"/>
          </p:cNvPicPr>
          <p:nvPr/>
        </p:nvPicPr>
        <p:blipFill>
          <a:blip r:embed="rId3"/>
          <a:srcRect/>
          <a:stretch>
            <a:fillRect/>
          </a:stretch>
        </p:blipFill>
        <p:spPr bwMode="auto">
          <a:xfrm>
            <a:off x="6610350" y="3271838"/>
            <a:ext cx="2419350" cy="204787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8546" name="Rectangle 3"/>
          <p:cNvSpPr>
            <a:spLocks noGrp="1"/>
          </p:cNvSpPr>
          <p:nvPr>
            <p:ph type="body" idx="1"/>
          </p:nvPr>
        </p:nvSpPr>
        <p:spPr/>
        <p:txBody>
          <a:bodyPr/>
          <a:lstStyle/>
          <a:p>
            <a:r>
              <a:rPr lang="zh-CN" altLang="en-US" smtClean="0">
                <a:latin typeface="Adobe Caslon Pro"/>
                <a:ea typeface="楷体" pitchFamily="49" charset="-122"/>
              </a:rPr>
              <a:t>深度学习在大尺度数据集上的应用</a:t>
            </a:r>
          </a:p>
          <a:p>
            <a:endParaRPr lang="zh-CN" altLang="en-US" smtClean="0">
              <a:latin typeface="Adobe Caslon Pro"/>
              <a:ea typeface="楷体" pitchFamily="49" charset="-122"/>
            </a:endParaRPr>
          </a:p>
          <a:p>
            <a:pPr>
              <a:buFont typeface="Wingdings" pitchFamily="2" charset="2"/>
              <a:buChar char="p"/>
            </a:pPr>
            <a:r>
              <a:rPr lang="zh-CN" altLang="en-US" smtClean="0">
                <a:latin typeface="Adobe Caslon Pro"/>
                <a:ea typeface="楷体" pitchFamily="49" charset="-122"/>
              </a:rPr>
              <a:t>大尺度数据集：</a:t>
            </a:r>
          </a:p>
          <a:p>
            <a:pPr>
              <a:buFont typeface="Wingdings" pitchFamily="2" charset="2"/>
              <a:buChar char="ü"/>
            </a:pPr>
            <a:r>
              <a:rPr lang="zh-CN" altLang="en-US" smtClean="0">
                <a:latin typeface="Adobe Caslon Pro"/>
                <a:ea typeface="楷体" pitchFamily="49" charset="-122"/>
              </a:rPr>
              <a:t>样本总数</a:t>
            </a:r>
            <a:r>
              <a:rPr lang="en-US" altLang="zh-CN" smtClean="0">
                <a:latin typeface="Adobe Caslon Pro"/>
                <a:ea typeface="楷体" pitchFamily="49" charset="-122"/>
              </a:rPr>
              <a:t>&gt;100M,</a:t>
            </a:r>
          </a:p>
          <a:p>
            <a:pPr>
              <a:buFont typeface="Wingdings" pitchFamily="2" charset="2"/>
              <a:buChar char="ü"/>
            </a:pPr>
            <a:r>
              <a:rPr lang="zh-CN" altLang="en-US" smtClean="0">
                <a:latin typeface="Adobe Caslon Pro"/>
                <a:ea typeface="楷体" pitchFamily="49" charset="-122"/>
              </a:rPr>
              <a:t>类别总数</a:t>
            </a:r>
            <a:r>
              <a:rPr lang="en-US" altLang="zh-CN" smtClean="0">
                <a:latin typeface="Adobe Caslon Pro"/>
                <a:ea typeface="楷体" pitchFamily="49" charset="-122"/>
              </a:rPr>
              <a:t>&gt;10K,</a:t>
            </a:r>
          </a:p>
          <a:p>
            <a:pPr>
              <a:buFont typeface="Wingdings" pitchFamily="2" charset="2"/>
              <a:buChar char="ü"/>
            </a:pPr>
            <a:r>
              <a:rPr lang="zh-CN" altLang="en-US" smtClean="0">
                <a:latin typeface="Adobe Caslon Pro"/>
                <a:ea typeface="楷体" pitchFamily="49" charset="-122"/>
              </a:rPr>
              <a:t>特征维度</a:t>
            </a:r>
            <a:r>
              <a:rPr lang="en-US" altLang="zh-CN" smtClean="0">
                <a:latin typeface="Adobe Caslon Pro"/>
                <a:ea typeface="楷体" pitchFamily="49" charset="-122"/>
              </a:rPr>
              <a:t>&gt;10K</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9570" name="Rectangle 3"/>
          <p:cNvSpPr>
            <a:spLocks noGrp="1"/>
          </p:cNvSpPr>
          <p:nvPr>
            <p:ph type="body" idx="1"/>
          </p:nvPr>
        </p:nvSpPr>
        <p:spPr/>
        <p:txBody>
          <a:bodyPr/>
          <a:lstStyle/>
          <a:p>
            <a:r>
              <a:rPr lang="zh-CN" altLang="en-US" smtClean="0">
                <a:latin typeface="Adobe Caslon Pro"/>
                <a:ea typeface="楷体" pitchFamily="49" charset="-122"/>
              </a:rPr>
              <a:t>深度学习在大尺度数据集上的应用</a:t>
            </a:r>
          </a:p>
          <a:p>
            <a:endParaRPr lang="zh-CN" altLang="en-US" smtClean="0">
              <a:latin typeface="Adobe Caslon Pro"/>
            </a:endParaRPr>
          </a:p>
        </p:txBody>
      </p:sp>
      <p:pic>
        <p:nvPicPr>
          <p:cNvPr id="109571" name="Picture 4"/>
          <p:cNvPicPr>
            <a:picLocks noChangeAspect="1" noChangeArrowheads="1"/>
          </p:cNvPicPr>
          <p:nvPr/>
        </p:nvPicPr>
        <p:blipFill>
          <a:blip r:embed="rId2"/>
          <a:srcRect l="21083" t="23958" r="30307" b="11458"/>
          <a:stretch>
            <a:fillRect/>
          </a:stretch>
        </p:blipFill>
        <p:spPr bwMode="auto">
          <a:xfrm>
            <a:off x="1371600" y="2286000"/>
            <a:ext cx="5410200" cy="4041775"/>
          </a:xfrm>
          <a:prstGeom prst="rect">
            <a:avLst/>
          </a:prstGeom>
          <a:noFill/>
          <a:ln w="9525">
            <a:noFill/>
            <a:miter lim="800000"/>
            <a:headEnd/>
            <a:tailEnd/>
          </a:ln>
        </p:spPr>
      </p:pic>
      <p:sp>
        <p:nvSpPr>
          <p:cNvPr id="109572" name="Text Box 5"/>
          <p:cNvSpPr txBox="1">
            <a:spLocks noChangeArrowheads="1"/>
          </p:cNvSpPr>
          <p:nvPr/>
        </p:nvSpPr>
        <p:spPr bwMode="auto">
          <a:xfrm>
            <a:off x="2590800" y="6400800"/>
            <a:ext cx="2895600" cy="457200"/>
          </a:xfrm>
          <a:prstGeom prst="rect">
            <a:avLst/>
          </a:prstGeom>
          <a:noFill/>
          <a:ln w="9525">
            <a:noFill/>
            <a:miter lim="800000"/>
            <a:headEnd/>
            <a:tailEnd/>
          </a:ln>
        </p:spPr>
        <p:txBody>
          <a:bodyPr>
            <a:spAutoFit/>
          </a:bodyPr>
          <a:lstStyle/>
          <a:p>
            <a:pPr>
              <a:spcBef>
                <a:spcPct val="50000"/>
              </a:spcBef>
            </a:pPr>
            <a:r>
              <a:rPr lang="zh-CN" altLang="en-US" sz="2400">
                <a:solidFill>
                  <a:schemeClr val="bg1"/>
                </a:solidFill>
                <a:ea typeface="楷体" pitchFamily="49" charset="-122"/>
              </a:rPr>
              <a:t>模型的并行运算化</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10594" name="Rectangle 3"/>
          <p:cNvSpPr>
            <a:spLocks noGrp="1"/>
          </p:cNvSpPr>
          <p:nvPr>
            <p:ph type="body" idx="1"/>
          </p:nvPr>
        </p:nvSpPr>
        <p:spPr/>
        <p:txBody>
          <a:bodyPr/>
          <a:lstStyle/>
          <a:p>
            <a:r>
              <a:rPr lang="zh-CN" altLang="en-US" smtClean="0">
                <a:latin typeface="Adobe Caslon Pro"/>
                <a:ea typeface="楷体" pitchFamily="49" charset="-122"/>
              </a:rPr>
              <a:t>深度学习在大尺度数据集上的应用</a:t>
            </a:r>
          </a:p>
        </p:txBody>
      </p:sp>
      <p:pic>
        <p:nvPicPr>
          <p:cNvPr id="110595" name="Picture 4"/>
          <p:cNvPicPr>
            <a:picLocks noChangeAspect="1" noChangeArrowheads="1"/>
          </p:cNvPicPr>
          <p:nvPr/>
        </p:nvPicPr>
        <p:blipFill>
          <a:blip r:embed="rId2"/>
          <a:srcRect l="21669" t="32292" r="25037" b="15625"/>
          <a:stretch>
            <a:fillRect/>
          </a:stretch>
        </p:blipFill>
        <p:spPr bwMode="auto">
          <a:xfrm>
            <a:off x="762000" y="2362200"/>
            <a:ext cx="6934200" cy="3810000"/>
          </a:xfrm>
          <a:prstGeom prst="rect">
            <a:avLst/>
          </a:prstGeom>
          <a:noFill/>
          <a:ln w="9525">
            <a:noFill/>
            <a:miter lim="800000"/>
            <a:headEnd/>
            <a:tailEnd/>
          </a:ln>
        </p:spPr>
      </p:pic>
      <p:sp>
        <p:nvSpPr>
          <p:cNvPr id="110596" name="Text Box 5"/>
          <p:cNvSpPr txBox="1">
            <a:spLocks noChangeArrowheads="1"/>
          </p:cNvSpPr>
          <p:nvPr/>
        </p:nvSpPr>
        <p:spPr bwMode="auto">
          <a:xfrm>
            <a:off x="2667000" y="6172200"/>
            <a:ext cx="4495800" cy="457200"/>
          </a:xfrm>
          <a:prstGeom prst="rect">
            <a:avLst/>
          </a:prstGeom>
          <a:noFill/>
          <a:ln w="9525">
            <a:noFill/>
            <a:miter lim="800000"/>
            <a:headEnd/>
            <a:tailEnd/>
          </a:ln>
        </p:spPr>
        <p:txBody>
          <a:bodyPr>
            <a:spAutoFit/>
          </a:bodyPr>
          <a:lstStyle/>
          <a:p>
            <a:pPr>
              <a:spcBef>
                <a:spcPct val="50000"/>
              </a:spcBef>
            </a:pPr>
            <a:r>
              <a:rPr lang="zh-CN" altLang="en-US" sz="2400">
                <a:solidFill>
                  <a:schemeClr val="bg1"/>
                </a:solidFill>
                <a:ea typeface="楷体" pitchFamily="49" charset="-122"/>
              </a:rPr>
              <a:t>分布式深度学习模型</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Content Placeholder 2"/>
          <p:cNvSpPr txBox="1">
            <a:spLocks/>
          </p:cNvSpPr>
          <p:nvPr/>
        </p:nvSpPr>
        <p:spPr bwMode="auto">
          <a:xfrm>
            <a:off x="241300" y="1019175"/>
            <a:ext cx="9017000" cy="5229225"/>
          </a:xfrm>
          <a:prstGeom prst="rect">
            <a:avLst/>
          </a:prstGeom>
          <a:noFill/>
          <a:ln w="9525">
            <a:noFill/>
            <a:miter lim="800000"/>
            <a:headEnd/>
            <a:tailEnd/>
          </a:ln>
        </p:spPr>
        <p:txBody>
          <a:bodyPr/>
          <a:lstStyle/>
          <a:p>
            <a:pPr marL="342900" indent="-342900">
              <a:spcBef>
                <a:spcPct val="20000"/>
              </a:spcBef>
              <a:buFontTx/>
              <a:buChar char="•"/>
            </a:pPr>
            <a:r>
              <a:rPr lang="zh-CN" altLang="en-US" sz="2800">
                <a:solidFill>
                  <a:srgbClr val="FFFFFF"/>
                </a:solidFill>
                <a:latin typeface="Adobe Caslon Pro"/>
                <a:ea typeface="楷体" pitchFamily="49" charset="-122"/>
              </a:rPr>
              <a:t>中层特征</a:t>
            </a:r>
          </a:p>
          <a:p>
            <a:pPr marL="342900" indent="-342900">
              <a:spcBef>
                <a:spcPct val="20000"/>
              </a:spcBef>
              <a:buFont typeface="Wingdings" pitchFamily="2" charset="2"/>
              <a:buChar char="ü"/>
            </a:pPr>
            <a:r>
              <a:rPr lang="zh-CN" altLang="en-US" sz="2000">
                <a:solidFill>
                  <a:srgbClr val="FFFFFF"/>
                </a:solidFill>
                <a:latin typeface="Adobe Caslon Pro"/>
                <a:ea typeface="楷体" pitchFamily="49" charset="-122"/>
              </a:rPr>
              <a:t>中层信号：</a:t>
            </a:r>
          </a:p>
          <a:p>
            <a:pPr marL="342900" indent="-342900">
              <a:spcBef>
                <a:spcPct val="20000"/>
              </a:spcBef>
              <a:buFont typeface="Arial" charset="0"/>
              <a:buChar char="•"/>
            </a:pPr>
            <a:endParaRPr lang="en-US" altLang="zh-CN" sz="2000">
              <a:solidFill>
                <a:srgbClr val="FFFFFF"/>
              </a:solidFill>
              <a:latin typeface="Adobe Caslon Pro"/>
              <a:ea typeface="楷体" pitchFamily="49" charset="-122"/>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742950" lvl="1" indent="-285750">
              <a:spcBef>
                <a:spcPct val="20000"/>
              </a:spcBef>
            </a:pPr>
            <a:endParaRPr lang="en-US" altLang="zh-CN" sz="2400">
              <a:solidFill>
                <a:srgbClr val="FFFFFF"/>
              </a:solidFill>
              <a:latin typeface="Adobe Caslon Pro"/>
              <a:ea typeface="MS PGothic" pitchFamily="34" charset="-128"/>
            </a:endParaRPr>
          </a:p>
          <a:p>
            <a:pPr marL="742950" lvl="1" indent="-285750">
              <a:spcBef>
                <a:spcPct val="20000"/>
              </a:spcBef>
              <a:buFont typeface="Arial" charset="0"/>
              <a:buChar char="–"/>
            </a:pPr>
            <a:endParaRPr lang="en-US" altLang="zh-CN" sz="2400">
              <a:solidFill>
                <a:srgbClr val="FFFFFF"/>
              </a:solidFill>
              <a:latin typeface="Adobe Caslon Pro"/>
              <a:ea typeface="MS PGothic" pitchFamily="34" charset="-128"/>
            </a:endParaRPr>
          </a:p>
        </p:txBody>
      </p:sp>
      <p:sp>
        <p:nvSpPr>
          <p:cNvPr id="21506" name="Title 1"/>
          <p:cNvSpPr>
            <a:spLocks noGrp="1"/>
          </p:cNvSpPr>
          <p:nvPr>
            <p:ph type="title" idx="4294967295"/>
          </p:nvPr>
        </p:nvSpPr>
        <p:spPr/>
        <p:txBody>
          <a:bodyPr/>
          <a:lstStyle/>
          <a:p>
            <a:pPr eaLnBrk="1" hangingPunct="1"/>
            <a:r>
              <a:rPr lang="zh-CN" altLang="en-US" smtClean="0">
                <a:latin typeface="黑体" pitchFamily="49" charset="-122"/>
                <a:ea typeface="黑体" pitchFamily="49" charset="-122"/>
              </a:rPr>
              <a:t>动 机</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为什么要自动学习特征</a:t>
            </a:r>
            <a:endParaRPr lang="en-US" altLang="zh-CN" smtClean="0">
              <a:latin typeface="黑体" pitchFamily="49" charset="-122"/>
              <a:ea typeface="黑体" pitchFamily="49" charset="-122"/>
            </a:endParaRPr>
          </a:p>
        </p:txBody>
      </p:sp>
      <p:cxnSp>
        <p:nvCxnSpPr>
          <p:cNvPr id="4" name="Straight Connector 3"/>
          <p:cNvCxnSpPr/>
          <p:nvPr/>
        </p:nvCxnSpPr>
        <p:spPr>
          <a:xfrm>
            <a:off x="304800" y="104298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srcRect/>
          <a:stretch>
            <a:fillRect/>
          </a:stretch>
        </p:blipFill>
        <p:spPr bwMode="auto">
          <a:xfrm>
            <a:off x="3814763" y="3657600"/>
            <a:ext cx="4414837" cy="568325"/>
          </a:xfrm>
          <a:prstGeom prst="rect">
            <a:avLst/>
          </a:prstGeom>
          <a:noFill/>
          <a:ln w="9525">
            <a:noFill/>
            <a:miter lim="800000"/>
            <a:headEnd/>
            <a:tailEnd/>
          </a:ln>
        </p:spPr>
      </p:pic>
      <p:sp>
        <p:nvSpPr>
          <p:cNvPr id="7" name="Rectangle 6"/>
          <p:cNvSpPr>
            <a:spLocks noChangeArrowheads="1"/>
          </p:cNvSpPr>
          <p:nvPr/>
        </p:nvSpPr>
        <p:spPr bwMode="auto">
          <a:xfrm>
            <a:off x="304800" y="3733800"/>
            <a:ext cx="3443288" cy="369888"/>
          </a:xfrm>
          <a:prstGeom prst="rect">
            <a:avLst/>
          </a:prstGeom>
          <a:noFill/>
          <a:ln w="9525">
            <a:noFill/>
            <a:miter lim="800000"/>
            <a:headEnd/>
            <a:tailEnd/>
          </a:ln>
        </p:spPr>
        <p:txBody>
          <a:bodyPr wrap="none">
            <a:spAutoFit/>
          </a:bodyPr>
          <a:lstStyle/>
          <a:p>
            <a:pPr marL="342900" indent="-342900">
              <a:spcBef>
                <a:spcPct val="20000"/>
              </a:spcBef>
            </a:pPr>
            <a:r>
              <a:rPr lang="ja-JP" altLang="en-US">
                <a:solidFill>
                  <a:srgbClr val="FFFFFF"/>
                </a:solidFill>
                <a:latin typeface="Adobe Caslon Pro"/>
                <a:ea typeface="MS PGothic" pitchFamily="34" charset="-128"/>
              </a:rPr>
              <a:t>“</a:t>
            </a:r>
            <a:r>
              <a:rPr lang="en-US" altLang="ja-JP">
                <a:solidFill>
                  <a:srgbClr val="FFFFFF"/>
                </a:solidFill>
                <a:latin typeface="Adobe Caslon Pro"/>
                <a:ea typeface="MS PGothic" pitchFamily="34" charset="-128"/>
              </a:rPr>
              <a:t>Tokens</a:t>
            </a:r>
            <a:r>
              <a:rPr lang="ja-JP" altLang="en-US">
                <a:solidFill>
                  <a:srgbClr val="FFFFFF"/>
                </a:solidFill>
                <a:latin typeface="Adobe Caslon Pro"/>
                <a:ea typeface="MS PGothic" pitchFamily="34" charset="-128"/>
              </a:rPr>
              <a:t>”</a:t>
            </a:r>
            <a:r>
              <a:rPr lang="en-US" altLang="ja-JP">
                <a:solidFill>
                  <a:srgbClr val="FFFFFF"/>
                </a:solidFill>
                <a:latin typeface="Adobe Caslon Pro"/>
                <a:ea typeface="MS PGothic" pitchFamily="34" charset="-128"/>
              </a:rPr>
              <a:t>  from Vision by D.Marr:</a:t>
            </a:r>
            <a:endParaRPr lang="en-US" altLang="zh-CN">
              <a:solidFill>
                <a:srgbClr val="FFFFFF"/>
              </a:solidFill>
              <a:latin typeface="Adobe Caslon Pro"/>
              <a:ea typeface="MS PGothic" pitchFamily="34" charset="-128"/>
            </a:endParaRPr>
          </a:p>
        </p:txBody>
      </p:sp>
      <p:cxnSp>
        <p:nvCxnSpPr>
          <p:cNvPr id="9" name="Straight Connector 8"/>
          <p:cNvCxnSpPr/>
          <p:nvPr/>
        </p:nvCxnSpPr>
        <p:spPr>
          <a:xfrm>
            <a:off x="857250" y="2657475"/>
            <a:ext cx="56197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514475" y="2657475"/>
            <a:ext cx="56197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6200000" flipV="1">
            <a:off x="3252787" y="2443163"/>
            <a:ext cx="676275" cy="38100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V="1">
            <a:off x="3538537" y="2319338"/>
            <a:ext cx="676275" cy="38100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V="1">
            <a:off x="5667375" y="2657475"/>
            <a:ext cx="4191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5524500" y="2447925"/>
            <a:ext cx="69532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V="1">
            <a:off x="7510463" y="2633662"/>
            <a:ext cx="514350" cy="9525"/>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781925" y="2409825"/>
            <a:ext cx="3810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1518" name="Rectangle 24"/>
          <p:cNvSpPr>
            <a:spLocks noChangeArrowheads="1"/>
          </p:cNvSpPr>
          <p:nvPr/>
        </p:nvSpPr>
        <p:spPr bwMode="auto">
          <a:xfrm>
            <a:off x="1060450" y="2952750"/>
            <a:ext cx="692150" cy="396875"/>
          </a:xfrm>
          <a:prstGeom prst="rect">
            <a:avLst/>
          </a:prstGeom>
          <a:noFill/>
          <a:ln w="9525">
            <a:noFill/>
            <a:miter lim="800000"/>
            <a:headEnd/>
            <a:tailEnd/>
          </a:ln>
        </p:spPr>
        <p:txBody>
          <a:bodyPr wrap="none">
            <a:spAutoFit/>
          </a:bodyPr>
          <a:lstStyle/>
          <a:p>
            <a:pPr marL="342900" indent="-342900">
              <a:spcBef>
                <a:spcPct val="20000"/>
              </a:spcBef>
            </a:pPr>
            <a:r>
              <a:rPr lang="zh-CN" altLang="en-US" sz="2000">
                <a:solidFill>
                  <a:srgbClr val="FFFFFF"/>
                </a:solidFill>
                <a:latin typeface="Adobe Caslon Pro"/>
                <a:ea typeface="MS PGothic" pitchFamily="34" charset="-128"/>
              </a:rPr>
              <a:t>连续</a:t>
            </a:r>
          </a:p>
        </p:txBody>
      </p:sp>
      <p:sp>
        <p:nvSpPr>
          <p:cNvPr id="21519" name="Rectangle 25"/>
          <p:cNvSpPr>
            <a:spLocks noChangeArrowheads="1"/>
          </p:cNvSpPr>
          <p:nvPr/>
        </p:nvSpPr>
        <p:spPr bwMode="auto">
          <a:xfrm>
            <a:off x="3651250" y="2971800"/>
            <a:ext cx="692150" cy="396875"/>
          </a:xfrm>
          <a:prstGeom prst="rect">
            <a:avLst/>
          </a:prstGeom>
          <a:noFill/>
          <a:ln w="9525">
            <a:noFill/>
            <a:miter lim="800000"/>
            <a:headEnd/>
            <a:tailEnd/>
          </a:ln>
        </p:spPr>
        <p:txBody>
          <a:bodyPr wrap="none">
            <a:spAutoFit/>
          </a:bodyPr>
          <a:lstStyle/>
          <a:p>
            <a:pPr marL="342900" indent="-342900">
              <a:spcBef>
                <a:spcPct val="20000"/>
              </a:spcBef>
            </a:pPr>
            <a:r>
              <a:rPr lang="zh-CN" altLang="en-US" sz="2000">
                <a:solidFill>
                  <a:srgbClr val="FFFFFF"/>
                </a:solidFill>
                <a:latin typeface="Adobe Caslon Pro"/>
                <a:ea typeface="MS PGothic" pitchFamily="34" charset="-128"/>
              </a:rPr>
              <a:t>平行</a:t>
            </a:r>
          </a:p>
        </p:txBody>
      </p:sp>
      <p:sp>
        <p:nvSpPr>
          <p:cNvPr id="21520" name="Rectangle 26"/>
          <p:cNvSpPr>
            <a:spLocks noChangeArrowheads="1"/>
          </p:cNvSpPr>
          <p:nvPr/>
        </p:nvSpPr>
        <p:spPr bwMode="auto">
          <a:xfrm>
            <a:off x="5556250" y="2952750"/>
            <a:ext cx="692150" cy="396875"/>
          </a:xfrm>
          <a:prstGeom prst="rect">
            <a:avLst/>
          </a:prstGeom>
          <a:noFill/>
          <a:ln w="9525">
            <a:noFill/>
            <a:miter lim="800000"/>
            <a:headEnd/>
            <a:tailEnd/>
          </a:ln>
        </p:spPr>
        <p:txBody>
          <a:bodyPr wrap="none">
            <a:spAutoFit/>
          </a:bodyPr>
          <a:lstStyle/>
          <a:p>
            <a:pPr marL="342900" indent="-342900">
              <a:spcBef>
                <a:spcPct val="20000"/>
              </a:spcBef>
            </a:pPr>
            <a:r>
              <a:rPr lang="zh-CN" altLang="en-US" sz="2000">
                <a:solidFill>
                  <a:srgbClr val="FFFFFF"/>
                </a:solidFill>
                <a:latin typeface="Adobe Caslon Pro"/>
                <a:ea typeface="MS PGothic" pitchFamily="34" charset="-128"/>
              </a:rPr>
              <a:t>连接</a:t>
            </a:r>
          </a:p>
        </p:txBody>
      </p:sp>
      <p:sp>
        <p:nvSpPr>
          <p:cNvPr id="21521" name="Rectangle 27"/>
          <p:cNvSpPr>
            <a:spLocks noChangeArrowheads="1"/>
          </p:cNvSpPr>
          <p:nvPr/>
        </p:nvSpPr>
        <p:spPr bwMode="auto">
          <a:xfrm>
            <a:off x="7543800" y="2952750"/>
            <a:ext cx="692150" cy="396875"/>
          </a:xfrm>
          <a:prstGeom prst="rect">
            <a:avLst/>
          </a:prstGeom>
          <a:noFill/>
          <a:ln w="9525">
            <a:noFill/>
            <a:miter lim="800000"/>
            <a:headEnd/>
            <a:tailEnd/>
          </a:ln>
        </p:spPr>
        <p:txBody>
          <a:bodyPr wrap="none">
            <a:spAutoFit/>
          </a:bodyPr>
          <a:lstStyle/>
          <a:p>
            <a:pPr marL="342900" indent="-342900">
              <a:spcBef>
                <a:spcPct val="20000"/>
              </a:spcBef>
            </a:pPr>
            <a:r>
              <a:rPr lang="zh-CN" altLang="en-US" sz="2000">
                <a:solidFill>
                  <a:srgbClr val="FFFFFF"/>
                </a:solidFill>
                <a:latin typeface="Adobe Caslon Pro"/>
                <a:ea typeface="MS PGothic" pitchFamily="34" charset="-128"/>
              </a:rPr>
              <a:t>拐角</a:t>
            </a:r>
          </a:p>
        </p:txBody>
      </p:sp>
      <p:sp>
        <p:nvSpPr>
          <p:cNvPr id="29" name="Rectangle 28"/>
          <p:cNvSpPr/>
          <p:nvPr/>
        </p:nvSpPr>
        <p:spPr>
          <a:xfrm>
            <a:off x="447675" y="2047875"/>
            <a:ext cx="2095500" cy="1304925"/>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0" name="Rectangle 29"/>
          <p:cNvSpPr/>
          <p:nvPr/>
        </p:nvSpPr>
        <p:spPr>
          <a:xfrm>
            <a:off x="2800350" y="2047875"/>
            <a:ext cx="2009775" cy="1304925"/>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1" name="Rectangle 30"/>
          <p:cNvSpPr/>
          <p:nvPr/>
        </p:nvSpPr>
        <p:spPr>
          <a:xfrm>
            <a:off x="5067300" y="2047875"/>
            <a:ext cx="1695450" cy="1304925"/>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2" name="Rectangle 31"/>
          <p:cNvSpPr/>
          <p:nvPr/>
        </p:nvSpPr>
        <p:spPr>
          <a:xfrm>
            <a:off x="6991350" y="2047875"/>
            <a:ext cx="1905000" cy="1304925"/>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pic>
        <p:nvPicPr>
          <p:cNvPr id="34" name="Picture 10" descr="ermine"/>
          <p:cNvPicPr>
            <a:picLocks noChangeAspect="1" noChangeArrowheads="1"/>
          </p:cNvPicPr>
          <p:nvPr/>
        </p:nvPicPr>
        <p:blipFill>
          <a:blip r:embed="rId4"/>
          <a:srcRect l="59932" t="23151" r="31876" b="71706"/>
          <a:stretch>
            <a:fillRect/>
          </a:stretch>
        </p:blipFill>
        <p:spPr bwMode="auto">
          <a:xfrm>
            <a:off x="4589463" y="5070475"/>
            <a:ext cx="650875" cy="558800"/>
          </a:xfrm>
          <a:prstGeom prst="rect">
            <a:avLst/>
          </a:prstGeom>
          <a:noFill/>
          <a:ln w="9525">
            <a:noFill/>
            <a:miter lim="800000"/>
            <a:headEnd/>
            <a:tailEnd/>
          </a:ln>
        </p:spPr>
      </p:pic>
      <p:pic>
        <p:nvPicPr>
          <p:cNvPr id="35" name="Picture 11" descr="ermine"/>
          <p:cNvPicPr>
            <a:picLocks noChangeAspect="1" noChangeArrowheads="1"/>
          </p:cNvPicPr>
          <p:nvPr/>
        </p:nvPicPr>
        <p:blipFill>
          <a:blip r:embed="rId4"/>
          <a:srcRect l="50569" t="17148" r="37727" b="76851"/>
          <a:stretch>
            <a:fillRect/>
          </a:stretch>
        </p:blipFill>
        <p:spPr bwMode="auto">
          <a:xfrm>
            <a:off x="5992813" y="5026025"/>
            <a:ext cx="812800" cy="569913"/>
          </a:xfrm>
          <a:prstGeom prst="rect">
            <a:avLst/>
          </a:prstGeom>
          <a:noFill/>
          <a:ln w="9525">
            <a:noFill/>
            <a:miter lim="800000"/>
            <a:headEnd/>
            <a:tailEnd/>
          </a:ln>
        </p:spPr>
      </p:pic>
      <p:pic>
        <p:nvPicPr>
          <p:cNvPr id="36" name="Picture 12" descr="bicycle"/>
          <p:cNvPicPr>
            <a:picLocks noChangeAspect="1" noChangeArrowheads="1"/>
          </p:cNvPicPr>
          <p:nvPr/>
        </p:nvPicPr>
        <p:blipFill>
          <a:blip r:embed="rId5">
            <a:clrChange>
              <a:clrFrom>
                <a:srgbClr val="FFFFFF"/>
              </a:clrFrom>
              <a:clrTo>
                <a:srgbClr val="FFFFFF">
                  <a:alpha val="0"/>
                </a:srgbClr>
              </a:clrTo>
            </a:clrChange>
          </a:blip>
          <a:srcRect l="67500" t="75458"/>
          <a:stretch>
            <a:fillRect/>
          </a:stretch>
        </p:blipFill>
        <p:spPr bwMode="auto">
          <a:xfrm>
            <a:off x="1636713" y="5270500"/>
            <a:ext cx="731837" cy="331788"/>
          </a:xfrm>
          <a:prstGeom prst="rect">
            <a:avLst/>
          </a:prstGeom>
          <a:noFill/>
          <a:ln w="9525">
            <a:noFill/>
            <a:miter lim="800000"/>
            <a:headEnd/>
            <a:tailEnd/>
          </a:ln>
        </p:spPr>
      </p:pic>
      <p:pic>
        <p:nvPicPr>
          <p:cNvPr id="38" name="Picture 18" descr="violin"/>
          <p:cNvPicPr>
            <a:picLocks noChangeAspect="1" noChangeArrowheads="1"/>
          </p:cNvPicPr>
          <p:nvPr/>
        </p:nvPicPr>
        <p:blipFill>
          <a:blip r:embed="rId6"/>
          <a:srcRect t="26286" b="52684"/>
          <a:stretch>
            <a:fillRect/>
          </a:stretch>
        </p:blipFill>
        <p:spPr bwMode="auto">
          <a:xfrm>
            <a:off x="7210425" y="4933950"/>
            <a:ext cx="1257300" cy="611188"/>
          </a:xfrm>
          <a:prstGeom prst="rect">
            <a:avLst/>
          </a:prstGeom>
          <a:noFill/>
          <a:ln w="9525">
            <a:noFill/>
            <a:miter lim="800000"/>
            <a:headEnd/>
            <a:tailEnd/>
          </a:ln>
        </p:spPr>
      </p:pic>
      <p:pic>
        <p:nvPicPr>
          <p:cNvPr id="39" name="Picture 20" descr="violin"/>
          <p:cNvPicPr>
            <a:picLocks noChangeAspect="1" noChangeArrowheads="1"/>
          </p:cNvPicPr>
          <p:nvPr/>
        </p:nvPicPr>
        <p:blipFill>
          <a:blip r:embed="rId6"/>
          <a:srcRect t="76233"/>
          <a:stretch>
            <a:fillRect/>
          </a:stretch>
        </p:blipFill>
        <p:spPr bwMode="auto">
          <a:xfrm>
            <a:off x="2835275" y="5175250"/>
            <a:ext cx="1057275" cy="463550"/>
          </a:xfrm>
          <a:prstGeom prst="rect">
            <a:avLst/>
          </a:prstGeom>
          <a:noFill/>
          <a:ln w="9525">
            <a:noFill/>
            <a:miter lim="800000"/>
            <a:headEnd/>
            <a:tailEnd/>
          </a:ln>
        </p:spPr>
      </p:pic>
      <p:sp>
        <p:nvSpPr>
          <p:cNvPr id="41" name="Rectangle 40"/>
          <p:cNvSpPr>
            <a:spLocks noChangeArrowheads="1"/>
          </p:cNvSpPr>
          <p:nvPr/>
        </p:nvSpPr>
        <p:spPr bwMode="auto">
          <a:xfrm>
            <a:off x="277813" y="4473575"/>
            <a:ext cx="1670050" cy="396875"/>
          </a:xfrm>
          <a:prstGeom prst="rect">
            <a:avLst/>
          </a:prstGeom>
          <a:noFill/>
          <a:ln w="9525">
            <a:noFill/>
            <a:miter lim="800000"/>
            <a:headEnd/>
            <a:tailEnd/>
          </a:ln>
        </p:spPr>
        <p:txBody>
          <a:bodyPr wrap="none">
            <a:spAutoFit/>
          </a:bodyPr>
          <a:lstStyle/>
          <a:p>
            <a:pPr marL="342900" indent="-342900">
              <a:spcBef>
                <a:spcPct val="20000"/>
              </a:spcBef>
              <a:buFont typeface="Wingdings" pitchFamily="2" charset="2"/>
              <a:buChar char="ü"/>
            </a:pPr>
            <a:r>
              <a:rPr lang="zh-CN" altLang="en-US" sz="2000">
                <a:solidFill>
                  <a:srgbClr val="FFFFFF"/>
                </a:solidFill>
                <a:latin typeface="楷体" pitchFamily="49" charset="-122"/>
                <a:ea typeface="楷体" pitchFamily="49" charset="-122"/>
              </a:rPr>
              <a:t>物体部件</a:t>
            </a:r>
            <a:r>
              <a:rPr lang="en-US" altLang="zh-CN" sz="2000">
                <a:solidFill>
                  <a:srgbClr val="FFFFFF"/>
                </a:solidFill>
                <a:latin typeface="楷体" pitchFamily="49" charset="-122"/>
                <a:ea typeface="楷体" pitchFamily="49" charset="-122"/>
              </a:rPr>
              <a:t>:</a:t>
            </a:r>
          </a:p>
        </p:txBody>
      </p:sp>
      <p:cxnSp>
        <p:nvCxnSpPr>
          <p:cNvPr id="42" name="Straight Connector 41"/>
          <p:cNvCxnSpPr/>
          <p:nvPr/>
        </p:nvCxnSpPr>
        <p:spPr>
          <a:xfrm>
            <a:off x="911225" y="4419600"/>
            <a:ext cx="7323138" cy="0"/>
          </a:xfrm>
          <a:prstGeom prst="line">
            <a:avLst/>
          </a:prstGeom>
          <a:ln w="254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914400" y="5791200"/>
            <a:ext cx="7323138" cy="0"/>
          </a:xfrm>
          <a:prstGeom prst="line">
            <a:avLst/>
          </a:prstGeom>
          <a:ln w="254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 name="Rectangle 36"/>
          <p:cNvSpPr>
            <a:spLocks noChangeArrowheads="1"/>
          </p:cNvSpPr>
          <p:nvPr/>
        </p:nvSpPr>
        <p:spPr bwMode="auto">
          <a:xfrm>
            <a:off x="228600" y="6096000"/>
            <a:ext cx="8705850" cy="519113"/>
          </a:xfrm>
          <a:prstGeom prst="rect">
            <a:avLst/>
          </a:prstGeom>
          <a:noFill/>
          <a:ln w="9525">
            <a:noFill/>
            <a:miter lim="800000"/>
            <a:headEnd/>
            <a:tailEnd/>
          </a:ln>
        </p:spPr>
        <p:txBody>
          <a:bodyPr wrap="none">
            <a:spAutoFit/>
          </a:bodyPr>
          <a:lstStyle/>
          <a:p>
            <a:pPr marL="342900" indent="-342900">
              <a:spcBef>
                <a:spcPct val="20000"/>
              </a:spcBef>
              <a:buFont typeface="Arial" charset="0"/>
              <a:buChar char="•"/>
            </a:pPr>
            <a:r>
              <a:rPr lang="zh-CN" altLang="en-US" sz="2800">
                <a:solidFill>
                  <a:srgbClr val="FFFFFF"/>
                </a:solidFill>
                <a:latin typeface="Adobe Caslon Pro"/>
                <a:ea typeface="楷体" pitchFamily="49" charset="-122"/>
              </a:rPr>
              <a:t>他们对于人工而言是十分困难的，那么如何学习呢？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1" grpId="0"/>
      <p:bldP spid="3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11618" name="Rectangle 3"/>
          <p:cNvSpPr>
            <a:spLocks noGrp="1"/>
          </p:cNvSpPr>
          <p:nvPr>
            <p:ph type="body" idx="1"/>
          </p:nvPr>
        </p:nvSpPr>
        <p:spPr/>
        <p:txBody>
          <a:bodyPr/>
          <a:lstStyle/>
          <a:p>
            <a:r>
              <a:rPr lang="zh-CN" altLang="en-US" smtClean="0">
                <a:latin typeface="Adobe Caslon Pro"/>
                <a:ea typeface="楷体" pitchFamily="49" charset="-122"/>
              </a:rPr>
              <a:t>深度学习在大尺度数据集上的应用</a:t>
            </a:r>
          </a:p>
        </p:txBody>
      </p:sp>
      <p:sp>
        <p:nvSpPr>
          <p:cNvPr id="111619" name="Text Box 5"/>
          <p:cNvSpPr txBox="1">
            <a:spLocks noChangeArrowheads="1"/>
          </p:cNvSpPr>
          <p:nvPr/>
        </p:nvSpPr>
        <p:spPr bwMode="auto">
          <a:xfrm>
            <a:off x="2590800" y="6324600"/>
            <a:ext cx="4495800" cy="457200"/>
          </a:xfrm>
          <a:prstGeom prst="rect">
            <a:avLst/>
          </a:prstGeom>
          <a:noFill/>
          <a:ln w="9525">
            <a:noFill/>
            <a:miter lim="800000"/>
            <a:headEnd/>
            <a:tailEnd/>
          </a:ln>
        </p:spPr>
        <p:txBody>
          <a:bodyPr>
            <a:spAutoFit/>
          </a:bodyPr>
          <a:lstStyle/>
          <a:p>
            <a:pPr>
              <a:spcBef>
                <a:spcPct val="50000"/>
              </a:spcBef>
            </a:pPr>
            <a:r>
              <a:rPr lang="zh-CN" altLang="en-US" sz="2400">
                <a:solidFill>
                  <a:schemeClr val="bg1"/>
                </a:solidFill>
                <a:ea typeface="楷体" pitchFamily="49" charset="-122"/>
              </a:rPr>
              <a:t>分布式深度学习模型</a:t>
            </a:r>
          </a:p>
        </p:txBody>
      </p:sp>
      <p:pic>
        <p:nvPicPr>
          <p:cNvPr id="111620" name="Picture 6"/>
          <p:cNvPicPr>
            <a:picLocks noChangeAspect="1" noChangeArrowheads="1"/>
          </p:cNvPicPr>
          <p:nvPr/>
        </p:nvPicPr>
        <p:blipFill>
          <a:blip r:embed="rId2"/>
          <a:srcRect l="24011" t="26042" r="26793" b="12500"/>
          <a:stretch>
            <a:fillRect/>
          </a:stretch>
        </p:blipFill>
        <p:spPr bwMode="auto">
          <a:xfrm>
            <a:off x="1295400" y="2286000"/>
            <a:ext cx="5791200" cy="3914775"/>
          </a:xfrm>
          <a:prstGeom prst="rect">
            <a:avLst/>
          </a:prstGeom>
          <a:noFill/>
          <a:ln w="9525">
            <a:noFill/>
            <a:miter lim="800000"/>
            <a:headEnd/>
            <a:tailEnd/>
          </a:ln>
        </p:spPr>
      </p:pic>
      <p:pic>
        <p:nvPicPr>
          <p:cNvPr id="111621" name="Picture 8"/>
          <p:cNvPicPr>
            <a:picLocks noChangeAspect="1" noChangeArrowheads="1"/>
          </p:cNvPicPr>
          <p:nvPr/>
        </p:nvPicPr>
        <p:blipFill>
          <a:blip r:embed="rId3"/>
          <a:srcRect l="28111" t="36458" r="66032" b="46877"/>
          <a:stretch>
            <a:fillRect/>
          </a:stretch>
        </p:blipFill>
        <p:spPr bwMode="auto">
          <a:xfrm>
            <a:off x="2438400" y="3048000"/>
            <a:ext cx="619125" cy="990600"/>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12642" name="Rectangle 3"/>
          <p:cNvSpPr>
            <a:spLocks noGrp="1"/>
          </p:cNvSpPr>
          <p:nvPr>
            <p:ph type="body" idx="1"/>
          </p:nvPr>
        </p:nvSpPr>
        <p:spPr>
          <a:xfrm>
            <a:off x="533400" y="1600200"/>
            <a:ext cx="8229600" cy="4525963"/>
          </a:xfrm>
        </p:spPr>
        <p:txBody>
          <a:bodyPr/>
          <a:lstStyle/>
          <a:p>
            <a:r>
              <a:rPr lang="zh-CN" altLang="en-US" smtClean="0">
                <a:latin typeface="Adobe Caslon Pro"/>
                <a:ea typeface="楷体" pitchFamily="49" charset="-122"/>
              </a:rPr>
              <a:t>深度学习在大尺度数据集上的应用</a:t>
            </a:r>
          </a:p>
        </p:txBody>
      </p:sp>
      <p:pic>
        <p:nvPicPr>
          <p:cNvPr id="112643" name="Picture 6"/>
          <p:cNvPicPr>
            <a:picLocks noChangeAspect="1" noChangeArrowheads="1"/>
          </p:cNvPicPr>
          <p:nvPr/>
        </p:nvPicPr>
        <p:blipFill>
          <a:blip r:embed="rId2"/>
          <a:srcRect l="25183" t="32475" r="22694" b="11458"/>
          <a:stretch>
            <a:fillRect/>
          </a:stretch>
        </p:blipFill>
        <p:spPr bwMode="auto">
          <a:xfrm>
            <a:off x="228600" y="2819400"/>
            <a:ext cx="4419600" cy="2749550"/>
          </a:xfrm>
          <a:prstGeom prst="rect">
            <a:avLst/>
          </a:prstGeom>
          <a:noFill/>
          <a:ln w="9525">
            <a:noFill/>
            <a:miter lim="800000"/>
            <a:headEnd/>
            <a:tailEnd/>
          </a:ln>
        </p:spPr>
      </p:pic>
      <p:pic>
        <p:nvPicPr>
          <p:cNvPr id="112644" name="Picture 7"/>
          <p:cNvPicPr>
            <a:picLocks noChangeAspect="1" noChangeArrowheads="1"/>
          </p:cNvPicPr>
          <p:nvPr/>
        </p:nvPicPr>
        <p:blipFill>
          <a:blip r:embed="rId3"/>
          <a:srcRect l="20087" t="30208" r="22108" b="21875"/>
          <a:stretch>
            <a:fillRect/>
          </a:stretch>
        </p:blipFill>
        <p:spPr bwMode="auto">
          <a:xfrm>
            <a:off x="4800600" y="2819400"/>
            <a:ext cx="4267200" cy="2733675"/>
          </a:xfrm>
          <a:prstGeom prst="rect">
            <a:avLst/>
          </a:prstGeom>
          <a:noFill/>
          <a:ln w="9525">
            <a:noFill/>
            <a:miter lim="800000"/>
            <a:headEnd/>
            <a:tailEnd/>
          </a:ln>
        </p:spPr>
      </p:pic>
      <p:sp>
        <p:nvSpPr>
          <p:cNvPr id="112645" name="Text Box 8"/>
          <p:cNvSpPr txBox="1">
            <a:spLocks noChangeArrowheads="1"/>
          </p:cNvSpPr>
          <p:nvPr/>
        </p:nvSpPr>
        <p:spPr bwMode="auto">
          <a:xfrm>
            <a:off x="914400" y="6019800"/>
            <a:ext cx="7467600" cy="396875"/>
          </a:xfrm>
          <a:prstGeom prst="rect">
            <a:avLst/>
          </a:prstGeom>
          <a:noFill/>
          <a:ln w="9525">
            <a:noFill/>
            <a:miter lim="800000"/>
            <a:headEnd/>
            <a:tailEnd/>
          </a:ln>
        </p:spPr>
        <p:txBody>
          <a:bodyPr>
            <a:spAutoFit/>
          </a:bodyPr>
          <a:lstStyle/>
          <a:p>
            <a:pPr>
              <a:spcBef>
                <a:spcPct val="50000"/>
              </a:spcBef>
            </a:pPr>
            <a:r>
              <a:rPr lang="zh-CN" altLang="en-US" sz="2000">
                <a:solidFill>
                  <a:schemeClr val="bg1"/>
                </a:solidFill>
                <a:latin typeface="楷体" pitchFamily="49" charset="-122"/>
                <a:ea typeface="楷体" pitchFamily="49" charset="-122"/>
              </a:rPr>
              <a:t>参数个数达到</a:t>
            </a:r>
            <a:r>
              <a:rPr lang="en-US" altLang="zh-CN">
                <a:solidFill>
                  <a:schemeClr val="bg1"/>
                </a:solidFill>
              </a:rPr>
              <a:t>1.15 billion</a:t>
            </a:r>
            <a:r>
              <a:rPr lang="zh-CN" altLang="en-US" sz="2000">
                <a:solidFill>
                  <a:schemeClr val="bg1"/>
                </a:solidFill>
                <a:latin typeface="楷体" pitchFamily="49" charset="-122"/>
                <a:ea typeface="楷体" pitchFamily="49" charset="-122"/>
              </a:rPr>
              <a:t>，若不能并行优化参数，任务无法完成！</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13666" name="Rectangle 3"/>
          <p:cNvSpPr>
            <a:spLocks noGrp="1"/>
          </p:cNvSpPr>
          <p:nvPr>
            <p:ph type="body" idx="1"/>
          </p:nvPr>
        </p:nvSpPr>
        <p:spPr>
          <a:xfrm>
            <a:off x="457200" y="1371600"/>
            <a:ext cx="8229600" cy="4525963"/>
          </a:xfrm>
        </p:spPr>
        <p:txBody>
          <a:bodyPr/>
          <a:lstStyle/>
          <a:p>
            <a:r>
              <a:rPr lang="zh-CN" altLang="en-US" smtClean="0">
                <a:latin typeface="楷体" pitchFamily="49" charset="-122"/>
                <a:ea typeface="楷体" pitchFamily="49" charset="-122"/>
              </a:rPr>
              <a:t>深度学习的</a:t>
            </a:r>
            <a:r>
              <a:rPr lang="en-US" altLang="zh-CN" b="1" smtClean="0">
                <a:latin typeface="楷体" pitchFamily="49" charset="-122"/>
                <a:ea typeface="楷体" pitchFamily="49" charset="-122"/>
              </a:rPr>
              <a:t>State-of-the-art</a:t>
            </a:r>
            <a:endParaRPr lang="zh-CN" altLang="en-US" b="1" smtClean="0">
              <a:latin typeface="楷体" pitchFamily="49" charset="-122"/>
              <a:ea typeface="楷体" pitchFamily="49" charset="-122"/>
            </a:endParaRPr>
          </a:p>
        </p:txBody>
      </p:sp>
      <p:pic>
        <p:nvPicPr>
          <p:cNvPr id="113667" name="Picture 4"/>
          <p:cNvPicPr>
            <a:picLocks noChangeAspect="1" noChangeArrowheads="1"/>
          </p:cNvPicPr>
          <p:nvPr/>
        </p:nvPicPr>
        <p:blipFill>
          <a:blip r:embed="rId2"/>
          <a:srcRect l="22255" t="11458" r="19180" b="6250"/>
          <a:stretch>
            <a:fillRect/>
          </a:stretch>
        </p:blipFill>
        <p:spPr bwMode="auto">
          <a:xfrm>
            <a:off x="990600" y="2057400"/>
            <a:ext cx="7239000" cy="4648200"/>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p:cNvSpPr>
          <p:nvPr>
            <p:ph type="title"/>
          </p:nvPr>
        </p:nvSpPr>
        <p:spPr/>
        <p:txBody>
          <a:bodyPr/>
          <a:lstStyle/>
          <a:p>
            <a:r>
              <a:rPr lang="zh-CN" altLang="en-US" smtClean="0">
                <a:latin typeface="黑体" pitchFamily="49" charset="-122"/>
                <a:ea typeface="黑体" pitchFamily="49" charset="-122"/>
              </a:rPr>
              <a:t>展 望</a:t>
            </a:r>
          </a:p>
        </p:txBody>
      </p:sp>
      <p:sp>
        <p:nvSpPr>
          <p:cNvPr id="114690" name="Rectangle 3"/>
          <p:cNvSpPr>
            <a:spLocks noGrp="1"/>
          </p:cNvSpPr>
          <p:nvPr>
            <p:ph type="body" idx="1"/>
          </p:nvPr>
        </p:nvSpPr>
        <p:spPr>
          <a:xfrm>
            <a:off x="457200" y="1600200"/>
            <a:ext cx="8534400" cy="4525963"/>
          </a:xfrm>
        </p:spPr>
        <p:txBody>
          <a:bodyPr/>
          <a:lstStyle/>
          <a:p>
            <a:pPr>
              <a:lnSpc>
                <a:spcPct val="90000"/>
              </a:lnSpc>
              <a:buFont typeface="Arial" charset="0"/>
              <a:buNone/>
            </a:pPr>
            <a:r>
              <a:rPr lang="zh-CN" altLang="en-US" sz="2800" b="1" smtClean="0">
                <a:latin typeface="Adobe Caslon Pro"/>
                <a:ea typeface="楷体" pitchFamily="49" charset="-122"/>
              </a:rPr>
              <a:t>未来需解决的问题：</a:t>
            </a:r>
          </a:p>
          <a:p>
            <a:pPr>
              <a:lnSpc>
                <a:spcPct val="90000"/>
              </a:lnSpc>
              <a:buFont typeface="Arial" charset="0"/>
              <a:buNone/>
            </a:pPr>
            <a:endParaRPr lang="zh-CN" altLang="en-US" sz="2800" b="1" smtClean="0">
              <a:latin typeface="Adobe Caslon Pro"/>
              <a:ea typeface="楷体" pitchFamily="49" charset="-122"/>
            </a:endParaRPr>
          </a:p>
          <a:p>
            <a:pPr>
              <a:lnSpc>
                <a:spcPct val="90000"/>
              </a:lnSpc>
            </a:pPr>
            <a:r>
              <a:rPr lang="zh-CN" altLang="en-US" sz="2400" b="1" smtClean="0">
                <a:latin typeface="Adobe Caslon Pro"/>
                <a:ea typeface="楷体" pitchFamily="49" charset="-122"/>
              </a:rPr>
              <a:t>对于一个特定的框架，多少维的输入它可以表现得较优？</a:t>
            </a:r>
          </a:p>
          <a:p>
            <a:pPr>
              <a:lnSpc>
                <a:spcPct val="90000"/>
              </a:lnSpc>
            </a:pPr>
            <a:r>
              <a:rPr lang="zh-CN" altLang="en-US" sz="2400" b="1" smtClean="0">
                <a:latin typeface="Adobe Caslon Pro"/>
                <a:ea typeface="楷体" pitchFamily="49" charset="-122"/>
              </a:rPr>
              <a:t>对捕捉短时或者长时间的时间依赖，哪种架构才是有效的？</a:t>
            </a:r>
          </a:p>
          <a:p>
            <a:pPr>
              <a:lnSpc>
                <a:spcPct val="90000"/>
              </a:lnSpc>
            </a:pPr>
            <a:r>
              <a:rPr lang="zh-CN" altLang="en-US" sz="2400" b="1" smtClean="0">
                <a:latin typeface="Adobe Caslon Pro"/>
                <a:ea typeface="楷体" pitchFamily="49" charset="-122"/>
              </a:rPr>
              <a:t>如何对于一个给定的深度学习架构，融合多种感知的信息？</a:t>
            </a:r>
          </a:p>
          <a:p>
            <a:pPr>
              <a:lnSpc>
                <a:spcPct val="90000"/>
              </a:lnSpc>
            </a:pPr>
            <a:r>
              <a:rPr lang="zh-CN" altLang="en-US" sz="2400" b="1" smtClean="0">
                <a:latin typeface="Adobe Caslon Pro"/>
                <a:ea typeface="楷体" pitchFamily="49" charset="-122"/>
              </a:rPr>
              <a:t>如何分辨和利用学习获得的中、高层特征语义知识？</a:t>
            </a:r>
          </a:p>
          <a:p>
            <a:pPr>
              <a:lnSpc>
                <a:spcPct val="90000"/>
              </a:lnSpc>
            </a:pPr>
            <a:r>
              <a:rPr lang="zh-CN" altLang="en-US" sz="2400" b="1" smtClean="0">
                <a:latin typeface="Adobe Caslon Pro"/>
                <a:ea typeface="楷体" pitchFamily="49" charset="-122"/>
              </a:rPr>
              <a:t>有什么正确的机理可以去增强一个给定的深度学习架构，以改进其鲁棒性和对变形及数据丢失的不变性？</a:t>
            </a:r>
          </a:p>
          <a:p>
            <a:pPr>
              <a:lnSpc>
                <a:spcPct val="90000"/>
              </a:lnSpc>
            </a:pPr>
            <a:r>
              <a:rPr lang="zh-CN" altLang="en-US" sz="2400" b="1" smtClean="0">
                <a:latin typeface="Adobe Caslon Pro"/>
                <a:ea typeface="楷体" pitchFamily="49" charset="-122"/>
              </a:rPr>
              <a:t>模型方面是否有其他更为有效且有理论依据的深度模型学习算法？</a:t>
            </a:r>
          </a:p>
          <a:p>
            <a:pPr>
              <a:lnSpc>
                <a:spcPct val="90000"/>
              </a:lnSpc>
            </a:pPr>
            <a:r>
              <a:rPr lang="zh-CN" altLang="en-US" sz="2400" b="1" smtClean="0">
                <a:latin typeface="Adobe Caslon Pro"/>
                <a:ea typeface="楷体" pitchFamily="49" charset="-122"/>
              </a:rPr>
              <a:t>是否存在更有效的可并行训练算法？</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15714" name="Rectangle 3"/>
          <p:cNvSpPr>
            <a:spLocks noGrp="1"/>
          </p:cNvSpPr>
          <p:nvPr>
            <p:ph type="body" idx="1"/>
          </p:nvPr>
        </p:nvSpPr>
        <p:spPr>
          <a:xfrm>
            <a:off x="457200" y="1447800"/>
            <a:ext cx="8534400" cy="5257800"/>
          </a:xfrm>
        </p:spPr>
        <p:txBody>
          <a:bodyPr/>
          <a:lstStyle/>
          <a:p>
            <a:pPr>
              <a:lnSpc>
                <a:spcPct val="80000"/>
              </a:lnSpc>
            </a:pPr>
            <a:r>
              <a:rPr lang="en-US" altLang="zh-CN" sz="2400" b="1" smtClean="0">
                <a:latin typeface="Adobe Caslon Pro"/>
              </a:rPr>
              <a:t>Tutorials &amp; Background Material</a:t>
            </a:r>
          </a:p>
          <a:p>
            <a:pPr>
              <a:lnSpc>
                <a:spcPct val="80000"/>
              </a:lnSpc>
              <a:buFont typeface="Arial" charset="0"/>
              <a:buNone/>
            </a:pPr>
            <a:r>
              <a:rPr lang="en-US" altLang="zh-CN" sz="1900" smtClean="0">
                <a:latin typeface="Adobe Caslon Pro"/>
              </a:rPr>
              <a:t>     – Yoshua Bengio, Learning Deep Architectures for AI, Foundations and   </a:t>
            </a:r>
          </a:p>
          <a:p>
            <a:pPr>
              <a:lnSpc>
                <a:spcPct val="80000"/>
              </a:lnSpc>
              <a:buFont typeface="Arial" charset="0"/>
              <a:buNone/>
            </a:pPr>
            <a:r>
              <a:rPr lang="en-US" altLang="zh-CN" sz="1900" smtClean="0">
                <a:latin typeface="Adobe Caslon Pro"/>
              </a:rPr>
              <a:t>     Trends  in Machine Learning, 2(1), pp.1-127, 2009.</a:t>
            </a:r>
          </a:p>
          <a:p>
            <a:pPr>
              <a:lnSpc>
                <a:spcPct val="80000"/>
              </a:lnSpc>
              <a:buFont typeface="Arial" charset="0"/>
              <a:buNone/>
            </a:pPr>
            <a:r>
              <a:rPr lang="en-US" altLang="zh-CN" sz="1900" b="1" smtClean="0">
                <a:latin typeface="Adobe Caslon Pro"/>
              </a:rPr>
              <a:t>     – </a:t>
            </a:r>
            <a:r>
              <a:rPr lang="en-US" altLang="zh-CN" sz="1900" smtClean="0">
                <a:latin typeface="Adobe Caslon Pro"/>
              </a:rPr>
              <a:t>LeCun, Chopra, Hadsell, Ranzato, Huang: A Tutorial on Energy-Based  </a:t>
            </a:r>
          </a:p>
          <a:p>
            <a:pPr>
              <a:lnSpc>
                <a:spcPct val="80000"/>
              </a:lnSpc>
              <a:buFont typeface="Arial" charset="0"/>
              <a:buNone/>
            </a:pPr>
            <a:r>
              <a:rPr lang="en-US" altLang="zh-CN" sz="1900" smtClean="0">
                <a:latin typeface="Adobe Caslon Pro"/>
              </a:rPr>
              <a:t>     Learning,  in Bakir, G. and Hofman, T. and Scholkopf, B. and Smola, A.   </a:t>
            </a:r>
          </a:p>
          <a:p>
            <a:pPr>
              <a:lnSpc>
                <a:spcPct val="80000"/>
              </a:lnSpc>
              <a:buFont typeface="Arial" charset="0"/>
              <a:buNone/>
            </a:pPr>
            <a:r>
              <a:rPr lang="en-US" altLang="zh-CN" sz="1900" smtClean="0">
                <a:latin typeface="Adobe Caslon Pro"/>
              </a:rPr>
              <a:t>     and Taskar, B. (Eds),  Predicting Structured Data, MIT Press, 2006</a:t>
            </a:r>
          </a:p>
          <a:p>
            <a:pPr>
              <a:lnSpc>
                <a:spcPct val="80000"/>
              </a:lnSpc>
            </a:pPr>
            <a:r>
              <a:rPr lang="en-US" altLang="zh-CN" sz="2400" b="1" smtClean="0">
                <a:latin typeface="Adobe Caslon Pro"/>
              </a:rPr>
              <a:t>Convolutional Nets</a:t>
            </a:r>
          </a:p>
          <a:p>
            <a:pPr>
              <a:lnSpc>
                <a:spcPct val="80000"/>
              </a:lnSpc>
              <a:buFont typeface="Arial" charset="0"/>
              <a:buNone/>
            </a:pPr>
            <a:r>
              <a:rPr lang="en-US" altLang="zh-CN" sz="1900" smtClean="0">
                <a:latin typeface="Adobe Caslon Pro"/>
              </a:rPr>
              <a:t>      – LeCun, Bottou, Bengio and Haffner: Gradient-Based Learning Applied to</a:t>
            </a:r>
          </a:p>
          <a:p>
            <a:pPr>
              <a:lnSpc>
                <a:spcPct val="80000"/>
              </a:lnSpc>
              <a:buFont typeface="Arial" charset="0"/>
              <a:buNone/>
            </a:pPr>
            <a:r>
              <a:rPr lang="en-US" altLang="zh-CN" sz="1900" smtClean="0">
                <a:latin typeface="Adobe Caslon Pro"/>
              </a:rPr>
              <a:t>      Document Recognition, Proceedings of the IEEE, 86(11):2278-2324,   </a:t>
            </a:r>
          </a:p>
          <a:p>
            <a:pPr>
              <a:lnSpc>
                <a:spcPct val="80000"/>
              </a:lnSpc>
              <a:buFont typeface="Arial" charset="0"/>
              <a:buNone/>
            </a:pPr>
            <a:r>
              <a:rPr lang="en-US" altLang="zh-CN" sz="1900" smtClean="0">
                <a:latin typeface="Adobe Caslon Pro"/>
              </a:rPr>
              <a:t>      November 1998</a:t>
            </a:r>
          </a:p>
          <a:p>
            <a:pPr>
              <a:lnSpc>
                <a:spcPct val="80000"/>
              </a:lnSpc>
              <a:buFont typeface="Arial" charset="0"/>
              <a:buNone/>
            </a:pPr>
            <a:r>
              <a:rPr lang="en-US" altLang="zh-CN" sz="1900" b="1" smtClean="0">
                <a:latin typeface="Adobe Caslon Pro"/>
              </a:rPr>
              <a:t>      – </a:t>
            </a:r>
            <a:r>
              <a:rPr lang="en-US" altLang="zh-CN" sz="1900" smtClean="0">
                <a:latin typeface="Adobe Caslon Pro"/>
              </a:rPr>
              <a:t>Jarrett, Kavukcuoglu, Ranzato, LeCun: What is the Best Multi-Stage</a:t>
            </a:r>
          </a:p>
          <a:p>
            <a:pPr>
              <a:lnSpc>
                <a:spcPct val="80000"/>
              </a:lnSpc>
              <a:buFont typeface="Arial" charset="0"/>
              <a:buNone/>
            </a:pPr>
            <a:r>
              <a:rPr lang="en-US" altLang="zh-CN" sz="1900" smtClean="0">
                <a:latin typeface="Adobe Caslon Pro"/>
              </a:rPr>
              <a:t>      Architecture for Object Recognition?, Proc. International Conference on</a:t>
            </a:r>
          </a:p>
          <a:p>
            <a:pPr>
              <a:lnSpc>
                <a:spcPct val="80000"/>
              </a:lnSpc>
              <a:buFont typeface="Arial" charset="0"/>
              <a:buNone/>
            </a:pPr>
            <a:r>
              <a:rPr lang="en-US" altLang="zh-CN" sz="1900" smtClean="0">
                <a:latin typeface="Adobe Caslon Pro"/>
              </a:rPr>
              <a:t>      Computer Vision (ICCV'09), IEEE, 2009</a:t>
            </a:r>
          </a:p>
          <a:p>
            <a:pPr>
              <a:lnSpc>
                <a:spcPct val="80000"/>
              </a:lnSpc>
              <a:buFont typeface="Arial" charset="0"/>
              <a:buNone/>
            </a:pPr>
            <a:r>
              <a:rPr lang="en-US" altLang="zh-CN" sz="1900" smtClean="0">
                <a:latin typeface="Adobe Caslon Pro"/>
              </a:rPr>
              <a:t>      </a:t>
            </a:r>
            <a:r>
              <a:rPr lang="en-US" altLang="zh-CN" sz="1900" b="1" smtClean="0">
                <a:latin typeface="Adobe Caslon Pro"/>
              </a:rPr>
              <a:t>–</a:t>
            </a:r>
            <a:r>
              <a:rPr lang="en-US" altLang="zh-CN" sz="1900" smtClean="0">
                <a:latin typeface="Adobe Caslon Pro"/>
              </a:rPr>
              <a:t> Kavukcuoglu, Sermanet, Boureau, Gregor, Mathieu, LeCun: Learning      </a:t>
            </a:r>
          </a:p>
          <a:p>
            <a:pPr>
              <a:lnSpc>
                <a:spcPct val="80000"/>
              </a:lnSpc>
              <a:buFont typeface="Arial" charset="0"/>
              <a:buNone/>
            </a:pPr>
            <a:r>
              <a:rPr lang="en-US" altLang="zh-CN" sz="1900" smtClean="0">
                <a:latin typeface="Adobe Caslon Pro"/>
              </a:rPr>
              <a:t>      Convolutional Feature Hierachies for Visual Recognition, Advances in  </a:t>
            </a:r>
          </a:p>
          <a:p>
            <a:pPr>
              <a:lnSpc>
                <a:spcPct val="80000"/>
              </a:lnSpc>
              <a:buFont typeface="Arial" charset="0"/>
              <a:buNone/>
            </a:pPr>
            <a:r>
              <a:rPr lang="en-US" altLang="zh-CN" sz="1900" smtClean="0">
                <a:latin typeface="Adobe Caslon Pro"/>
              </a:rPr>
              <a:t>      Neural Information Processing Systems (NIPS 2010), 23, 2010</a:t>
            </a:r>
            <a:endParaRPr lang="zh-CN" altLang="en-US" sz="19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16738" name="Rectangle 3"/>
          <p:cNvSpPr>
            <a:spLocks noGrp="1"/>
          </p:cNvSpPr>
          <p:nvPr>
            <p:ph type="body" idx="1"/>
          </p:nvPr>
        </p:nvSpPr>
        <p:spPr>
          <a:xfrm>
            <a:off x="457200" y="1447800"/>
            <a:ext cx="8686800" cy="5257800"/>
          </a:xfrm>
        </p:spPr>
        <p:txBody>
          <a:bodyPr/>
          <a:lstStyle/>
          <a:p>
            <a:pPr>
              <a:lnSpc>
                <a:spcPct val="80000"/>
              </a:lnSpc>
            </a:pPr>
            <a:r>
              <a:rPr lang="en-US" altLang="zh-CN" sz="2400" b="1" smtClean="0">
                <a:latin typeface="Adobe Caslon Pro"/>
              </a:rPr>
              <a:t>Unsupervised Learning</a:t>
            </a:r>
          </a:p>
          <a:p>
            <a:pPr>
              <a:lnSpc>
                <a:spcPct val="80000"/>
              </a:lnSpc>
              <a:buFont typeface="Arial" charset="0"/>
              <a:buNone/>
            </a:pPr>
            <a:r>
              <a:rPr lang="en-US" altLang="zh-CN" sz="1900" smtClean="0">
                <a:latin typeface="Adobe Caslon Pro"/>
              </a:rPr>
              <a:t>     – ICA with Reconstruction Cost for Efficient Overcomplete Feature    Learning. Le,Karpenko, Ngiam, Ng. In NIPS 2011</a:t>
            </a:r>
          </a:p>
          <a:p>
            <a:pPr>
              <a:lnSpc>
                <a:spcPct val="80000"/>
              </a:lnSpc>
              <a:buFont typeface="Arial" charset="0"/>
              <a:buNone/>
            </a:pPr>
            <a:r>
              <a:rPr lang="en-US" altLang="zh-CN" sz="1900" smtClean="0">
                <a:latin typeface="Adobe Caslon Pro"/>
              </a:rPr>
              <a:t>     – Rifai, Vincent, Muller, Glorot, Bengio, Contracting Auto-Encoders: Explicit invariance during feature extraction, in: Proceedings of the Twenty-eight International Conference on Machine Learning (ICML'11), 2011</a:t>
            </a:r>
          </a:p>
          <a:p>
            <a:pPr>
              <a:lnSpc>
                <a:spcPct val="80000"/>
              </a:lnSpc>
              <a:buFont typeface="Arial" charset="0"/>
              <a:buNone/>
            </a:pPr>
            <a:r>
              <a:rPr lang="en-US" altLang="zh-CN" sz="1900" smtClean="0">
                <a:latin typeface="Adobe Caslon Pro"/>
              </a:rPr>
              <a:t>     - Vincent, Larochelle, Lajoie, Bengio, Manzagol, Stacked Denoising Autoencoders: Learning Useful Representations in a Deep Network with a Local Denoising Criterion, Journal of Machine Learning Research, 11:3371--3408, 2010.</a:t>
            </a:r>
          </a:p>
          <a:p>
            <a:pPr>
              <a:lnSpc>
                <a:spcPct val="80000"/>
              </a:lnSpc>
              <a:buFont typeface="Arial" charset="0"/>
              <a:buNone/>
            </a:pPr>
            <a:r>
              <a:rPr lang="en-US" altLang="zh-CN" sz="1900" smtClean="0">
                <a:latin typeface="Adobe Caslon Pro"/>
              </a:rPr>
              <a:t>     - Gregor, Szlam, LeCun: Structured Sparse Coding via Lateral Inhibition,</a:t>
            </a:r>
          </a:p>
          <a:p>
            <a:pPr>
              <a:lnSpc>
                <a:spcPct val="80000"/>
              </a:lnSpc>
              <a:buFont typeface="Arial" charset="0"/>
              <a:buNone/>
            </a:pPr>
            <a:r>
              <a:rPr lang="en-US" altLang="zh-CN" sz="1900" smtClean="0">
                <a:latin typeface="Adobe Caslon Pro"/>
              </a:rPr>
              <a:t>     Advances in Neural Information Processing Systems (NIPS 2011), 24, 2011</a:t>
            </a:r>
          </a:p>
          <a:p>
            <a:pPr>
              <a:lnSpc>
                <a:spcPct val="80000"/>
              </a:lnSpc>
              <a:buFont typeface="Arial" charset="0"/>
              <a:buNone/>
            </a:pPr>
            <a:r>
              <a:rPr lang="en-US" altLang="zh-CN" sz="1900" smtClean="0">
                <a:latin typeface="Adobe Caslon Pro"/>
              </a:rPr>
              <a:t>     - Kavukcuoglu, Ranzato, LeCun. "Fast Inference in Sparse Coding Algorithms with Applications to Object Recognition". ArXiv 1010.3467 2008</a:t>
            </a:r>
          </a:p>
          <a:p>
            <a:pPr>
              <a:lnSpc>
                <a:spcPct val="80000"/>
              </a:lnSpc>
              <a:buFont typeface="Arial" charset="0"/>
              <a:buNone/>
            </a:pPr>
            <a:r>
              <a:rPr lang="en-US" altLang="zh-CN" sz="1900" smtClean="0">
                <a:latin typeface="Adobe Caslon Pro"/>
              </a:rPr>
              <a:t>     - Hinton, Krizhevsky, Wang, Transforming Auto-encoders, ICANN, 2011</a:t>
            </a:r>
          </a:p>
          <a:p>
            <a:pPr>
              <a:lnSpc>
                <a:spcPct val="80000"/>
              </a:lnSpc>
            </a:pPr>
            <a:r>
              <a:rPr lang="en-US" altLang="zh-CN" sz="2400" b="1" smtClean="0">
                <a:latin typeface="Adobe Caslon Pro"/>
              </a:rPr>
              <a:t>Multi-modal Learning</a:t>
            </a:r>
          </a:p>
          <a:p>
            <a:pPr>
              <a:lnSpc>
                <a:spcPct val="80000"/>
              </a:lnSpc>
              <a:buFont typeface="Arial" charset="0"/>
              <a:buNone/>
            </a:pPr>
            <a:r>
              <a:rPr lang="en-US" altLang="zh-CN" sz="1900" smtClean="0">
                <a:latin typeface="Adobe Caslon Pro"/>
              </a:rPr>
              <a:t>    – Multimodal deep learning, Ngiam, Khosla, Kim, Nam, Lee, Ng. In Proceedings of the Twenty-Eighth International Conference on Machine Learning, 2011.</a:t>
            </a:r>
            <a:endParaRPr lang="zh-CN" altLang="en-US" sz="19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17762" name="Rectangle 3"/>
          <p:cNvSpPr>
            <a:spLocks noGrp="1"/>
          </p:cNvSpPr>
          <p:nvPr>
            <p:ph type="body" idx="1"/>
          </p:nvPr>
        </p:nvSpPr>
        <p:spPr>
          <a:xfrm>
            <a:off x="457200" y="1447800"/>
            <a:ext cx="8686800" cy="5257800"/>
          </a:xfrm>
        </p:spPr>
        <p:txBody>
          <a:bodyPr/>
          <a:lstStyle/>
          <a:p>
            <a:pPr>
              <a:lnSpc>
                <a:spcPct val="80000"/>
              </a:lnSpc>
            </a:pPr>
            <a:r>
              <a:rPr lang="en-US" altLang="zh-CN" sz="2400" b="1" smtClean="0">
                <a:latin typeface="Adobe Caslon Pro"/>
              </a:rPr>
              <a:t>Locally Connected Nets</a:t>
            </a:r>
          </a:p>
          <a:p>
            <a:pPr>
              <a:lnSpc>
                <a:spcPct val="80000"/>
              </a:lnSpc>
              <a:buFont typeface="Arial" charset="0"/>
              <a:buNone/>
            </a:pPr>
            <a:r>
              <a:rPr lang="en-US" altLang="zh-CN" sz="1600" b="1" smtClean="0">
                <a:latin typeface="Adobe Caslon Pro"/>
              </a:rPr>
              <a:t>      </a:t>
            </a:r>
            <a:r>
              <a:rPr lang="en-US" altLang="zh-CN" sz="1900" smtClean="0">
                <a:latin typeface="Adobe Caslon Pro"/>
              </a:rPr>
              <a:t>– Gregor, LeCun “Emergence of complex-like cells in a temporal product network with local receptive fields” Arxiv. 2009</a:t>
            </a:r>
          </a:p>
          <a:p>
            <a:pPr>
              <a:lnSpc>
                <a:spcPct val="80000"/>
              </a:lnSpc>
              <a:buFont typeface="Arial" charset="0"/>
              <a:buNone/>
            </a:pPr>
            <a:r>
              <a:rPr lang="en-US" altLang="zh-CN" sz="1900" smtClean="0">
                <a:latin typeface="Adobe Caslon Pro"/>
              </a:rPr>
              <a:t>     – Ranzato, Mnih, Hinton “Generating more realistic images using gated MRF's”NIPS 2010</a:t>
            </a:r>
          </a:p>
          <a:p>
            <a:pPr>
              <a:lnSpc>
                <a:spcPct val="80000"/>
              </a:lnSpc>
              <a:buFont typeface="Arial" charset="0"/>
              <a:buNone/>
            </a:pPr>
            <a:r>
              <a:rPr lang="en-US" altLang="zh-CN" sz="1900" smtClean="0">
                <a:latin typeface="Adobe Caslon Pro"/>
              </a:rPr>
              <a:t>     – Le, Ngiam, Chen, Chia, Koh, Ng “Tiled convolutional neural networks” NIPS 2010</a:t>
            </a:r>
          </a:p>
          <a:p>
            <a:pPr>
              <a:lnSpc>
                <a:spcPct val="80000"/>
              </a:lnSpc>
            </a:pPr>
            <a:r>
              <a:rPr lang="en-US" altLang="zh-CN" sz="2400" b="1" smtClean="0">
                <a:latin typeface="Adobe Caslon Pro"/>
              </a:rPr>
              <a:t>Distributed Learning</a:t>
            </a:r>
          </a:p>
          <a:p>
            <a:pPr>
              <a:lnSpc>
                <a:spcPct val="80000"/>
              </a:lnSpc>
              <a:buFont typeface="Arial" charset="0"/>
              <a:buNone/>
            </a:pPr>
            <a:r>
              <a:rPr lang="en-US" altLang="zh-CN" sz="1900" smtClean="0">
                <a:latin typeface="Adobe Caslon Pro"/>
              </a:rPr>
              <a:t>     – Le, Ranzato, Monga, Devin, Corrado, Chen, Dean, Ng. "Building High-Level Features Using Large Scale Unsupervised Learning". International Conference of Machine Learning (ICML 2012), Edinburgh, 2012.</a:t>
            </a:r>
          </a:p>
          <a:p>
            <a:pPr>
              <a:lnSpc>
                <a:spcPct val="80000"/>
              </a:lnSpc>
            </a:pPr>
            <a:r>
              <a:rPr lang="en-US" altLang="zh-CN" sz="2400" b="1" smtClean="0">
                <a:latin typeface="Adobe Caslon Pro"/>
              </a:rPr>
              <a:t>Papers on Scene Parsing</a:t>
            </a:r>
          </a:p>
          <a:p>
            <a:pPr>
              <a:lnSpc>
                <a:spcPct val="80000"/>
              </a:lnSpc>
              <a:buFont typeface="Arial" charset="0"/>
              <a:buNone/>
            </a:pPr>
            <a:r>
              <a:rPr lang="en-US" altLang="zh-CN" sz="1900" smtClean="0">
                <a:latin typeface="Adobe Caslon Pro"/>
              </a:rPr>
              <a:t>     – Farabet, Couprie, Najman, LeCun, “Scene Parsing with Multiscale Feature</a:t>
            </a:r>
          </a:p>
          <a:p>
            <a:pPr>
              <a:lnSpc>
                <a:spcPct val="80000"/>
              </a:lnSpc>
              <a:buFont typeface="Arial" charset="0"/>
              <a:buNone/>
            </a:pPr>
            <a:r>
              <a:rPr lang="en-US" altLang="zh-CN" sz="1900" smtClean="0">
                <a:latin typeface="Adobe Caslon Pro"/>
              </a:rPr>
              <a:t>     Learning, Purity Trees, and Optimal Covers”, in Proc. of the International</a:t>
            </a:r>
          </a:p>
          <a:p>
            <a:pPr>
              <a:lnSpc>
                <a:spcPct val="80000"/>
              </a:lnSpc>
              <a:buFont typeface="Arial" charset="0"/>
              <a:buNone/>
            </a:pPr>
            <a:r>
              <a:rPr lang="en-US" altLang="zh-CN" sz="1900" smtClean="0">
                <a:latin typeface="Adobe Caslon Pro"/>
              </a:rPr>
              <a:t>     Conference on Machine Learning (ICML'12), Edinburgh, Scotland, 2012.</a:t>
            </a:r>
          </a:p>
          <a:p>
            <a:pPr>
              <a:lnSpc>
                <a:spcPct val="80000"/>
              </a:lnSpc>
              <a:buFont typeface="Arial" charset="0"/>
              <a:buNone/>
            </a:pPr>
            <a:r>
              <a:rPr lang="en-US" altLang="zh-CN" sz="1900" smtClean="0">
                <a:latin typeface="Adobe Caslon Pro"/>
              </a:rPr>
              <a:t>     - Socher, Lin, Ng, Manning, “Parsing Natural Scenes and Natural Language with Recursive Neural Networks”. International Conference of Machine Learning (ICML 2011) 2011.</a:t>
            </a:r>
            <a:endParaRPr lang="zh-CN" altLang="en-US" sz="19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18786" name="Rectangle 3"/>
          <p:cNvSpPr>
            <a:spLocks noGrp="1"/>
          </p:cNvSpPr>
          <p:nvPr>
            <p:ph type="body" idx="1"/>
          </p:nvPr>
        </p:nvSpPr>
        <p:spPr>
          <a:xfrm>
            <a:off x="304800" y="1219200"/>
            <a:ext cx="9067800" cy="5257800"/>
          </a:xfrm>
        </p:spPr>
        <p:txBody>
          <a:bodyPr/>
          <a:lstStyle/>
          <a:p>
            <a:pPr>
              <a:lnSpc>
                <a:spcPct val="80000"/>
              </a:lnSpc>
            </a:pPr>
            <a:r>
              <a:rPr lang="en-US" altLang="zh-CN" sz="2400" b="1" smtClean="0">
                <a:latin typeface="Adobe Caslon Pro"/>
              </a:rPr>
              <a:t>Papers on Object Recognition</a:t>
            </a:r>
          </a:p>
          <a:p>
            <a:pPr>
              <a:lnSpc>
                <a:spcPct val="80000"/>
              </a:lnSpc>
              <a:buFont typeface="Arial" charset="0"/>
              <a:buNone/>
            </a:pPr>
            <a:r>
              <a:rPr lang="en-US" altLang="zh-CN" sz="1900" smtClean="0">
                <a:latin typeface="Adobe Caslon Pro"/>
              </a:rPr>
              <a:t>    - Boureau, Le Roux, Bach, Ponce, LeCun: Ask the locals: multi-way local pooling for image recognition, Proc. ICCV 2011</a:t>
            </a:r>
          </a:p>
          <a:p>
            <a:pPr>
              <a:lnSpc>
                <a:spcPct val="80000"/>
              </a:lnSpc>
              <a:buFont typeface="Arial" charset="0"/>
              <a:buNone/>
            </a:pPr>
            <a:r>
              <a:rPr lang="en-US" altLang="zh-CN" sz="1900" smtClean="0">
                <a:latin typeface="Adobe Caslon Pro"/>
              </a:rPr>
              <a:t>    - Sermanet, LeCun: Traffic Sign Recognition with Multi-Scale Convolutional</a:t>
            </a:r>
          </a:p>
          <a:p>
            <a:pPr>
              <a:lnSpc>
                <a:spcPct val="80000"/>
              </a:lnSpc>
              <a:buFont typeface="Arial" charset="0"/>
              <a:buNone/>
            </a:pPr>
            <a:r>
              <a:rPr lang="en-US" altLang="zh-CN" sz="1900" smtClean="0">
                <a:latin typeface="Adobe Caslon Pro"/>
              </a:rPr>
              <a:t>    Networks, Proceedings of International Joint Conference on Neural Networks (IJCNN'11)</a:t>
            </a:r>
          </a:p>
          <a:p>
            <a:pPr>
              <a:lnSpc>
                <a:spcPct val="80000"/>
              </a:lnSpc>
              <a:buFont typeface="Arial" charset="0"/>
              <a:buNone/>
            </a:pPr>
            <a:r>
              <a:rPr lang="en-US" altLang="zh-CN" sz="1900" smtClean="0">
                <a:latin typeface="Adobe Caslon Pro"/>
              </a:rPr>
              <a:t>    - Ciresan, Meier, Gambardella, Schmidhuber. Convolutional Neural Network</a:t>
            </a:r>
          </a:p>
          <a:p>
            <a:pPr>
              <a:lnSpc>
                <a:spcPct val="80000"/>
              </a:lnSpc>
              <a:buFont typeface="Arial" charset="0"/>
              <a:buNone/>
            </a:pPr>
            <a:r>
              <a:rPr lang="en-US" altLang="zh-CN" sz="1900" smtClean="0">
                <a:latin typeface="Adobe Caslon Pro"/>
              </a:rPr>
              <a:t>    Committees For Handwritten Character Classification. 11th International</a:t>
            </a:r>
          </a:p>
          <a:p>
            <a:pPr>
              <a:lnSpc>
                <a:spcPct val="80000"/>
              </a:lnSpc>
              <a:buFont typeface="Arial" charset="0"/>
              <a:buNone/>
            </a:pPr>
            <a:r>
              <a:rPr lang="en-US" altLang="zh-CN" sz="1900" smtClean="0">
                <a:latin typeface="Adobe Caslon Pro"/>
              </a:rPr>
              <a:t>    Conference on Document Analysis and Recognition (ICDAR 2011), Beijing, China.</a:t>
            </a:r>
          </a:p>
          <a:p>
            <a:pPr>
              <a:lnSpc>
                <a:spcPct val="80000"/>
              </a:lnSpc>
              <a:buFont typeface="Arial" charset="0"/>
              <a:buNone/>
            </a:pPr>
            <a:r>
              <a:rPr lang="en-US" altLang="zh-CN" sz="1900" smtClean="0">
                <a:latin typeface="Adobe Caslon Pro"/>
              </a:rPr>
              <a:t>    - Ciresan, Meier, Masci, Gambardella, Schmidhuber. Flexible, High Performance Convolutional Neural Networks for Image Classification. International Joint Conference on Artificial Intelligence IJCAI-2011.</a:t>
            </a:r>
          </a:p>
          <a:p>
            <a:pPr>
              <a:lnSpc>
                <a:spcPct val="80000"/>
              </a:lnSpc>
            </a:pPr>
            <a:r>
              <a:rPr lang="en-US" altLang="zh-CN" sz="2400" b="1" smtClean="0">
                <a:latin typeface="Adobe Caslon Pro"/>
              </a:rPr>
              <a:t>Papers on Action Recognition</a:t>
            </a:r>
          </a:p>
          <a:p>
            <a:pPr>
              <a:lnSpc>
                <a:spcPct val="80000"/>
              </a:lnSpc>
              <a:buFont typeface="Arial" charset="0"/>
              <a:buNone/>
            </a:pPr>
            <a:r>
              <a:rPr lang="en-US" altLang="zh-CN" sz="1900" smtClean="0">
                <a:latin typeface="Adobe Caslon Pro"/>
              </a:rPr>
              <a:t>    – Learning hierarchical spatio-temporal features for action recognition with</a:t>
            </a:r>
          </a:p>
          <a:p>
            <a:pPr>
              <a:lnSpc>
                <a:spcPct val="80000"/>
              </a:lnSpc>
              <a:buFont typeface="Arial" charset="0"/>
              <a:buNone/>
            </a:pPr>
            <a:r>
              <a:rPr lang="en-US" altLang="zh-CN" sz="1900" smtClean="0">
                <a:latin typeface="Adobe Caslon Pro"/>
              </a:rPr>
              <a:t>    independent subspace analysis, Le, Zou, Yeung, Ng. CVPR 2011</a:t>
            </a:r>
          </a:p>
          <a:p>
            <a:pPr>
              <a:lnSpc>
                <a:spcPct val="80000"/>
              </a:lnSpc>
            </a:pPr>
            <a:r>
              <a:rPr lang="en-US" altLang="zh-CN" sz="2400" b="1" smtClean="0">
                <a:latin typeface="Adobe Caslon Pro"/>
              </a:rPr>
              <a:t>Papers on Segmentation</a:t>
            </a:r>
          </a:p>
          <a:p>
            <a:pPr>
              <a:lnSpc>
                <a:spcPct val="80000"/>
              </a:lnSpc>
              <a:buFont typeface="Arial" charset="0"/>
              <a:buNone/>
            </a:pPr>
            <a:r>
              <a:rPr lang="en-US" altLang="zh-CN" sz="1900" smtClean="0">
                <a:latin typeface="Adobe Caslon Pro"/>
              </a:rPr>
              <a:t>   – Turaga, Briggman, Helmstaedter, Denk, Seung Maximin learning of image</a:t>
            </a:r>
          </a:p>
          <a:p>
            <a:pPr>
              <a:lnSpc>
                <a:spcPct val="80000"/>
              </a:lnSpc>
              <a:buFont typeface="Arial" charset="0"/>
              <a:buNone/>
            </a:pPr>
            <a:r>
              <a:rPr lang="en-US" altLang="zh-CN" sz="1900" smtClean="0">
                <a:latin typeface="Adobe Caslon Pro"/>
              </a:rPr>
              <a:t>   segmentation. NIPS, 2009.</a:t>
            </a:r>
            <a:endParaRPr lang="zh-CN" altLang="en-US" sz="19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19810" name="Rectangle 3"/>
          <p:cNvSpPr>
            <a:spLocks noGrp="1"/>
          </p:cNvSpPr>
          <p:nvPr>
            <p:ph type="body" idx="1"/>
          </p:nvPr>
        </p:nvSpPr>
        <p:spPr>
          <a:xfrm>
            <a:off x="457200" y="1447800"/>
            <a:ext cx="8686800" cy="5257800"/>
          </a:xfrm>
        </p:spPr>
        <p:txBody>
          <a:bodyPr/>
          <a:lstStyle/>
          <a:p>
            <a:pPr>
              <a:lnSpc>
                <a:spcPct val="80000"/>
              </a:lnSpc>
            </a:pPr>
            <a:r>
              <a:rPr lang="en-US" altLang="zh-CN" sz="2400" b="1" smtClean="0">
                <a:latin typeface="Adobe Caslon Pro"/>
              </a:rPr>
              <a:t>Papers on Vision for Robotics</a:t>
            </a:r>
          </a:p>
          <a:p>
            <a:pPr>
              <a:lnSpc>
                <a:spcPct val="80000"/>
              </a:lnSpc>
              <a:buFont typeface="Arial" charset="0"/>
              <a:buNone/>
            </a:pPr>
            <a:r>
              <a:rPr lang="en-US" altLang="zh-CN" sz="1900" smtClean="0">
                <a:latin typeface="Adobe Caslon Pro"/>
              </a:rPr>
              <a:t>     – Hadsell, Sermanet, Scoffier, Erkan, Kavackuoglu, Muller, LeCun: Learning Long-Range Vision for Autonomous Off-Road Driving, Journal of Field Robotics,26(2):120-144, February 2009,</a:t>
            </a:r>
          </a:p>
          <a:p>
            <a:pPr>
              <a:lnSpc>
                <a:spcPct val="80000"/>
              </a:lnSpc>
            </a:pPr>
            <a:r>
              <a:rPr lang="en-US" altLang="zh-CN" sz="2400" b="1" smtClean="0">
                <a:latin typeface="Adobe Caslon Pro"/>
              </a:rPr>
              <a:t>Deep Convex Nets &amp; Deconv-Nets</a:t>
            </a:r>
          </a:p>
          <a:p>
            <a:pPr>
              <a:lnSpc>
                <a:spcPct val="80000"/>
              </a:lnSpc>
              <a:buFont typeface="Arial" charset="0"/>
              <a:buNone/>
            </a:pPr>
            <a:r>
              <a:rPr lang="en-US" altLang="zh-CN" sz="1900" smtClean="0">
                <a:latin typeface="Adobe Caslon Pro"/>
              </a:rPr>
              <a:t>     – Deng, Yu. “Deep Convex Network: A Scalable Architecture for Speech Pattern Classification.” Interspeech, 2011.</a:t>
            </a:r>
          </a:p>
          <a:p>
            <a:pPr>
              <a:lnSpc>
                <a:spcPct val="80000"/>
              </a:lnSpc>
              <a:buFont typeface="Arial" charset="0"/>
              <a:buNone/>
            </a:pPr>
            <a:r>
              <a:rPr lang="en-US" altLang="zh-CN" sz="1900" smtClean="0">
                <a:latin typeface="Adobe Caslon Pro"/>
              </a:rPr>
              <a:t>    - Zeiler, Taylor, Fergus "Adaptive Deconvolutional Networks for Mid and High Level Feature Learning." ICCV. 2011</a:t>
            </a:r>
          </a:p>
          <a:p>
            <a:pPr>
              <a:lnSpc>
                <a:spcPct val="80000"/>
              </a:lnSpc>
            </a:pPr>
            <a:r>
              <a:rPr lang="en-US" altLang="zh-CN" sz="2400" b="1" smtClean="0">
                <a:latin typeface="Adobe Caslon Pro"/>
              </a:rPr>
              <a:t>Papers on Biological Inspired Vision</a:t>
            </a:r>
          </a:p>
          <a:p>
            <a:pPr>
              <a:lnSpc>
                <a:spcPct val="80000"/>
              </a:lnSpc>
              <a:buFont typeface="Arial" charset="0"/>
              <a:buNone/>
            </a:pPr>
            <a:r>
              <a:rPr lang="en-US" altLang="zh-CN" sz="1900" smtClean="0">
                <a:latin typeface="Adobe Caslon Pro"/>
              </a:rPr>
              <a:t>    – Serre, Wolf, Bileschi, Riesenhuber, Poggio. Robust Object Recognition with Cortex-like Mechanisms, IEEE Transactions on Pattern Analysis and Machine Intelligence, 29, 3, 411-426, 2007.</a:t>
            </a:r>
          </a:p>
          <a:p>
            <a:pPr>
              <a:lnSpc>
                <a:spcPct val="80000"/>
              </a:lnSpc>
              <a:buFont typeface="Arial" charset="0"/>
              <a:buNone/>
            </a:pPr>
            <a:r>
              <a:rPr lang="en-US" altLang="zh-CN" sz="1900" smtClean="0">
                <a:latin typeface="Adobe Caslon Pro"/>
              </a:rPr>
              <a:t>    - Pinto, Doukhan, DiCarlo, Cox "A high-throughput screening approach to</a:t>
            </a:r>
          </a:p>
          <a:p>
            <a:pPr>
              <a:lnSpc>
                <a:spcPct val="80000"/>
              </a:lnSpc>
              <a:buFont typeface="Arial" charset="0"/>
              <a:buNone/>
            </a:pPr>
            <a:r>
              <a:rPr lang="en-US" altLang="zh-CN" sz="1900" smtClean="0">
                <a:latin typeface="Adobe Caslon Pro"/>
              </a:rPr>
              <a:t>    discovering good forms of biologically inspired visual representation." {PLoS}</a:t>
            </a:r>
          </a:p>
          <a:p>
            <a:pPr>
              <a:lnSpc>
                <a:spcPct val="80000"/>
              </a:lnSpc>
              <a:buFont typeface="Arial" charset="0"/>
              <a:buNone/>
            </a:pPr>
            <a:r>
              <a:rPr lang="en-US" altLang="zh-CN" sz="1900" smtClean="0">
                <a:latin typeface="Adobe Caslon Pro"/>
              </a:rPr>
              <a:t>    Computational Biology. 2009</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20834" name="Rectangle 3"/>
          <p:cNvSpPr>
            <a:spLocks noGrp="1"/>
          </p:cNvSpPr>
          <p:nvPr>
            <p:ph type="body" idx="1"/>
          </p:nvPr>
        </p:nvSpPr>
        <p:spPr>
          <a:xfrm>
            <a:off x="457200" y="1600200"/>
            <a:ext cx="8229600" cy="3200400"/>
          </a:xfrm>
        </p:spPr>
        <p:txBody>
          <a:bodyPr/>
          <a:lstStyle/>
          <a:p>
            <a:r>
              <a:rPr lang="en-US" altLang="zh-CN" sz="2400" b="1" smtClean="0">
                <a:latin typeface="Adobe Caslon Pro"/>
              </a:rPr>
              <a:t>Papers on Embedded ConvNets for Real-Time Vision Applications</a:t>
            </a:r>
          </a:p>
          <a:p>
            <a:pPr>
              <a:buFont typeface="Arial" charset="0"/>
              <a:buNone/>
            </a:pPr>
            <a:r>
              <a:rPr lang="en-US" altLang="zh-CN" sz="2100" smtClean="0">
                <a:latin typeface="Adobe Caslon Pro"/>
              </a:rPr>
              <a:t>    – </a:t>
            </a:r>
            <a:r>
              <a:rPr lang="en-US" altLang="zh-CN" sz="1900" smtClean="0">
                <a:latin typeface="Adobe Caslon Pro"/>
              </a:rPr>
              <a:t>Farabet, Martini, Corda, Akselrod, Culurciello, LeCun: NeuFlow: A Runtime Reconfigurable Dataflow Processor for Vision, Workshop on Embedded Computer Vision, CVPR 2011</a:t>
            </a:r>
          </a:p>
          <a:p>
            <a:r>
              <a:rPr lang="en-US" altLang="zh-CN" sz="2400" b="1" smtClean="0">
                <a:latin typeface="Adobe Caslon Pro"/>
              </a:rPr>
              <a:t>Papers on Image Denoising Using Neural Nets</a:t>
            </a:r>
          </a:p>
          <a:p>
            <a:pPr>
              <a:buFont typeface="Arial" charset="0"/>
              <a:buNone/>
            </a:pPr>
            <a:r>
              <a:rPr lang="en-US" altLang="zh-CN" sz="1900" smtClean="0">
                <a:latin typeface="Adobe Caslon Pro"/>
              </a:rPr>
              <a:t>   – Burger, Schuler, Harmeling: Image Denoisng: Can Plain Neural Networks Compete with BM3D?, Computer Vision and Pattern Recognition, CVPR 2012,</a:t>
            </a:r>
            <a:endParaRPr lang="zh-CN" altLang="en-US" sz="1900" smtClean="0">
              <a:latin typeface="Adobe Caslon Pro"/>
            </a:endParaRPr>
          </a:p>
          <a:p>
            <a:endParaRPr lang="zh-CN" altLang="en-US" sz="19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18188</TotalTime>
  <Words>5102</Words>
  <Application>Microsoft Office PowerPoint</Application>
  <PresentationFormat>全屏显示(4:3)</PresentationFormat>
  <Paragraphs>603</Paragraphs>
  <Slides>100</Slides>
  <Notes>8</Notes>
  <HiddenSlides>2</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100</vt:i4>
      </vt:variant>
    </vt:vector>
  </HeadingPairs>
  <TitlesOfParts>
    <vt:vector size="114" baseType="lpstr">
      <vt:lpstr>Albertus Extra Bold</vt:lpstr>
      <vt:lpstr>Lucida Grande</vt:lpstr>
      <vt:lpstr>ＭＳ Ｐゴシック</vt:lpstr>
      <vt:lpstr>ＭＳ Ｐゴシック</vt:lpstr>
      <vt:lpstr>黑体</vt:lpstr>
      <vt:lpstr>华文楷体</vt:lpstr>
      <vt:lpstr>楷体</vt:lpstr>
      <vt:lpstr>宋体</vt:lpstr>
      <vt:lpstr>Adobe Caslon Pro</vt:lpstr>
      <vt:lpstr>Arial</vt:lpstr>
      <vt:lpstr>Arial Narrow</vt:lpstr>
      <vt:lpstr>Calibri</vt:lpstr>
      <vt:lpstr>Wingdings</vt:lpstr>
      <vt:lpstr>2_Office Theme</vt:lpstr>
      <vt:lpstr>深度学习的研究与发展</vt:lpstr>
      <vt:lpstr>目 录</vt:lpstr>
      <vt:lpstr>概 述</vt:lpstr>
      <vt:lpstr>概 述</vt:lpstr>
      <vt:lpstr>概 述</vt:lpstr>
      <vt:lpstr>动 机</vt:lpstr>
      <vt:lpstr>动 机——为什么要自动学习特征</vt:lpstr>
      <vt:lpstr>动 机——为什么要自动学习特征</vt:lpstr>
      <vt:lpstr>动 机——为什么要自动学习特征</vt:lpstr>
      <vt:lpstr>动 机——为什么要自动学习特征</vt:lpstr>
      <vt:lpstr>动 机——为什么采用层次网络结构</vt:lpstr>
      <vt:lpstr>动 机——为什么采用层次网络结构</vt:lpstr>
      <vt:lpstr>动 机——为什么采用层次网络结构</vt:lpstr>
      <vt:lpstr>动 机——为什么采用层次网络结构</vt:lpstr>
      <vt:lpstr>动 机——为什么采用层次网络结构</vt:lpstr>
      <vt:lpstr>动 机——为什么采用层次网络结构</vt:lpstr>
      <vt:lpstr>动 机——为什么采用层次网络结构</vt:lpstr>
      <vt:lpstr>深度学习</vt:lpstr>
      <vt:lpstr>深度学习</vt:lpstr>
      <vt:lpstr>深度学习</vt:lpstr>
      <vt:lpstr>深度学习 vs. 神经网络</vt:lpstr>
      <vt:lpstr>深度学习 vs. 神经网络</vt:lpstr>
      <vt:lpstr>深度学习 vs. 神经网络</vt:lpstr>
      <vt:lpstr>深度学习训练过程</vt:lpstr>
      <vt:lpstr>深度学习训练过程</vt:lpstr>
      <vt:lpstr>深度学习训练过程</vt:lpstr>
      <vt:lpstr>深度学习训练过程</vt:lpstr>
      <vt:lpstr>深度学习训练过程</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深度学习性能比较</vt:lpstr>
      <vt:lpstr>深度学习性能比较</vt:lpstr>
      <vt:lpstr>深度学习性能比较</vt:lpstr>
      <vt:lpstr>深度学习性能比较</vt:lpstr>
      <vt:lpstr>深度学习性能比较</vt:lpstr>
      <vt:lpstr>深度学习性能比较</vt:lpstr>
      <vt:lpstr>深度学习性能比较</vt:lpstr>
      <vt:lpstr>深度学习性能比较</vt:lpstr>
      <vt:lpstr>深度学习性能比较</vt:lpstr>
      <vt:lpstr>深度学习性能比较</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展 望</vt:lpstr>
      <vt:lpstr>参考文献</vt:lpstr>
      <vt:lpstr>参考文献</vt:lpstr>
      <vt:lpstr>参考文献</vt:lpstr>
      <vt:lpstr>参考文献</vt:lpstr>
      <vt:lpstr>参考文献</vt:lpstr>
      <vt:lpstr>参考文献</vt:lpstr>
      <vt:lpstr>相关程序软件及链接</vt:lpstr>
    </vt:vector>
  </TitlesOfParts>
  <Company>NYU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 Fergus</dc:creator>
  <cp:lastModifiedBy>B907-LGH</cp:lastModifiedBy>
  <cp:revision>355</cp:revision>
  <dcterms:created xsi:type="dcterms:W3CDTF">2011-08-18T19:05:52Z</dcterms:created>
  <dcterms:modified xsi:type="dcterms:W3CDTF">2016-06-09T05:04:08Z</dcterms:modified>
</cp:coreProperties>
</file>